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1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3.jpg" ContentType="image/pn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7" r:id="rId2"/>
    <p:sldId id="288" r:id="rId3"/>
    <p:sldId id="259" r:id="rId4"/>
    <p:sldId id="260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7" r:id="rId18"/>
    <p:sldId id="302" r:id="rId19"/>
    <p:sldId id="303" r:id="rId20"/>
    <p:sldId id="308" r:id="rId21"/>
    <p:sldId id="310" r:id="rId22"/>
    <p:sldId id="312" r:id="rId23"/>
    <p:sldId id="304" r:id="rId24"/>
    <p:sldId id="314" r:id="rId25"/>
    <p:sldId id="315" r:id="rId26"/>
    <p:sldId id="305" r:id="rId27"/>
    <p:sldId id="316" r:id="rId28"/>
    <p:sldId id="317" r:id="rId29"/>
    <p:sldId id="318" r:id="rId30"/>
    <p:sldId id="30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CECE8"/>
    <a:srgbClr val="D3E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1" autoAdjust="0"/>
    <p:restoredTop sz="93826" autoAdjust="0"/>
  </p:normalViewPr>
  <p:slideViewPr>
    <p:cSldViewPr snapToGrid="0">
      <p:cViewPr varScale="1">
        <p:scale>
          <a:sx n="78" d="100"/>
          <a:sy n="78" d="100"/>
        </p:scale>
        <p:origin x="31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CC7C4-CADF-4A17-9210-E739233FAFC4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9044E-E0FA-4B33-ABFA-D5F46BE7F4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21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913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32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930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502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66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720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695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1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69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567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417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271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319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918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579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560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这是模型三的系数图表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754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这是模型三的系数图表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22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56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40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413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095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141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124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538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19359-8E2D-48EE-B9AA-DE9995D91E19}" type="datetimeFigureOut">
              <a:rPr lang="zh-CN" altLang="en-US" smtClean="0"/>
              <a:t>2021/1/11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A19DB-6B9B-4A19-B675-2A04E9EFF0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1752F11-8C55-487E-9211-5E8321726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2"/>
            <a:ext cx="12192000" cy="685800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6708863" y="2553304"/>
            <a:ext cx="550604" cy="550604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EB5987-3D3C-4A0A-8DCD-56B1850DAC45}"/>
              </a:ext>
            </a:extLst>
          </p:cNvPr>
          <p:cNvSpPr/>
          <p:nvPr/>
        </p:nvSpPr>
        <p:spPr>
          <a:xfrm>
            <a:off x="661149" y="1112"/>
            <a:ext cx="457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88760A1-716E-4C48-910C-27FEE86FF018}"/>
              </a:ext>
            </a:extLst>
          </p:cNvPr>
          <p:cNvSpPr txBox="1"/>
          <p:nvPr/>
        </p:nvSpPr>
        <p:spPr>
          <a:xfrm>
            <a:off x="835102" y="157341"/>
            <a:ext cx="3927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2"/>
                </a:solidFill>
                <a:latin typeface="Brush Script MT" panose="03060802040406070304" pitchFamily="66" charset="0"/>
                <a:ea typeface="字魂73号-江南手书" panose="00000500000000000000" pitchFamily="2" charset="-122"/>
                <a:cs typeface="MV Boli" panose="02000500030200090000" pitchFamily="2" charset="0"/>
                <a:sym typeface="+mn-lt"/>
              </a:rPr>
              <a:t>King County</a:t>
            </a:r>
            <a:endParaRPr lang="en-GB" altLang="zh-CN" sz="4800" dirty="0">
              <a:solidFill>
                <a:schemeClr val="accent2"/>
              </a:solidFill>
              <a:latin typeface="Brush Script MT" panose="03060802040406070304" pitchFamily="66" charset="0"/>
              <a:ea typeface="字魂73号-江南手书" panose="00000500000000000000" pitchFamily="2" charset="-122"/>
              <a:cs typeface="MV Boli" panose="02000500030200090000" pitchFamily="2" charset="0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11906" y="615462"/>
            <a:ext cx="44969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accent2"/>
                </a:solidFill>
                <a:latin typeface="Brush Script MT" panose="03060802040406070304" pitchFamily="66" charset="0"/>
                <a:ea typeface="字魂73号-江南手书" panose="00000500000000000000" pitchFamily="2" charset="-122"/>
                <a:cs typeface="MV Boli" panose="02000500030200090000" pitchFamily="2" charset="0"/>
                <a:sym typeface="+mn-lt"/>
              </a:rPr>
              <a:t> </a:t>
            </a:r>
            <a:r>
              <a:rPr lang="en-US" altLang="zh-CN" sz="4800" dirty="0">
                <a:solidFill>
                  <a:srgbClr val="ED7D31"/>
                </a:solidFill>
                <a:latin typeface="Brush Script MT" panose="03060802040406070304" pitchFamily="66" charset="0"/>
                <a:ea typeface="字魂73号-江南手书" panose="00000500000000000000" pitchFamily="2" charset="-122"/>
                <a:cs typeface="MV Boli" panose="02000500030200090000" pitchFamily="2" charset="0"/>
                <a:sym typeface="+mn-lt"/>
              </a:rPr>
              <a:t>House</a:t>
            </a:r>
            <a:r>
              <a:rPr lang="en-US" altLang="zh-CN" sz="4800" dirty="0">
                <a:solidFill>
                  <a:schemeClr val="accent2"/>
                </a:solidFill>
                <a:latin typeface="Brush Script MT" panose="03060802040406070304" pitchFamily="66" charset="0"/>
                <a:ea typeface="字魂73号-江南手书" panose="00000500000000000000" pitchFamily="2" charset="-122"/>
                <a:cs typeface="MV Boli" panose="02000500030200090000" pitchFamily="2" charset="0"/>
                <a:sym typeface="+mn-lt"/>
              </a:rPr>
              <a:t> Sales</a:t>
            </a:r>
            <a:endParaRPr lang="en-GB" altLang="zh-CN" sz="4800" dirty="0">
              <a:solidFill>
                <a:schemeClr val="accent2"/>
              </a:solidFill>
              <a:latin typeface="Brush Script MT" panose="03060802040406070304" pitchFamily="66" charset="0"/>
              <a:ea typeface="字魂73号-江南手书" panose="00000500000000000000" pitchFamily="2" charset="-122"/>
              <a:cs typeface="MV Boli" panose="02000500030200090000" pitchFamily="2" charset="0"/>
              <a:sym typeface="+mn-lt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3482012" y="1551237"/>
            <a:ext cx="940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美国金县</a:t>
            </a:r>
            <a:endParaRPr lang="en-GB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字魂73号-江南手书" panose="00000500000000000000" pitchFamily="2" charset="-122"/>
              <a:ea typeface="字魂73号-江南手书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303E8A-A324-467E-A377-22BFA8EA56DE}"/>
              </a:ext>
            </a:extLst>
          </p:cNvPr>
          <p:cNvSpPr txBox="1"/>
          <p:nvPr/>
        </p:nvSpPr>
        <p:spPr>
          <a:xfrm>
            <a:off x="1701094" y="1446459"/>
            <a:ext cx="9409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影响因素探究 </a:t>
            </a:r>
            <a:endParaRPr lang="en-GB" altLang="zh-CN" sz="5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170" name="图形 158"/>
          <p:cNvGrpSpPr/>
          <p:nvPr/>
        </p:nvGrpSpPr>
        <p:grpSpPr>
          <a:xfrm rot="16200000">
            <a:off x="1245184" y="3910333"/>
            <a:ext cx="3579026" cy="45719"/>
            <a:chOff x="10296525" y="6410324"/>
            <a:chExt cx="1809967" cy="10055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1" name="任意多边形: 形状 170"/>
            <p:cNvSpPr/>
            <p:nvPr/>
          </p:nvSpPr>
          <p:spPr>
            <a:xfrm>
              <a:off x="10296525" y="6410324"/>
              <a:ext cx="1491547" cy="100553"/>
            </a:xfrm>
            <a:custGeom>
              <a:avLst/>
              <a:gdLst>
                <a:gd name="connsiteX0" fmla="*/ 0 w 1491547"/>
                <a:gd name="connsiteY0" fmla="*/ 0 h 100553"/>
                <a:gd name="connsiteX1" fmla="*/ 1491547 w 1491547"/>
                <a:gd name="connsiteY1" fmla="*/ 0 h 100553"/>
                <a:gd name="connsiteX2" fmla="*/ 1491547 w 1491547"/>
                <a:gd name="connsiteY2" fmla="*/ 100553 h 100553"/>
                <a:gd name="connsiteX3" fmla="*/ 0 w 1491547"/>
                <a:gd name="connsiteY3" fmla="*/ 100553 h 10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1547" h="100553">
                  <a:moveTo>
                    <a:pt x="0" y="0"/>
                  </a:moveTo>
                  <a:lnTo>
                    <a:pt x="1491547" y="0"/>
                  </a:lnTo>
                  <a:lnTo>
                    <a:pt x="1491547" y="100553"/>
                  </a:lnTo>
                  <a:lnTo>
                    <a:pt x="0" y="100553"/>
                  </a:lnTo>
                  <a:close/>
                </a:path>
              </a:pathLst>
            </a:custGeom>
            <a:grpFill/>
            <a:ln w="23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11852713" y="6410324"/>
              <a:ext cx="100553" cy="100553"/>
            </a:xfrm>
            <a:custGeom>
              <a:avLst/>
              <a:gdLst>
                <a:gd name="connsiteX0" fmla="*/ 0 w 100553"/>
                <a:gd name="connsiteY0" fmla="*/ 0 h 100553"/>
                <a:gd name="connsiteX1" fmla="*/ 100554 w 100553"/>
                <a:gd name="connsiteY1" fmla="*/ 0 h 100553"/>
                <a:gd name="connsiteX2" fmla="*/ 100554 w 100553"/>
                <a:gd name="connsiteY2" fmla="*/ 100553 h 100553"/>
                <a:gd name="connsiteX3" fmla="*/ 0 w 100553"/>
                <a:gd name="connsiteY3" fmla="*/ 100553 h 10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53" h="100553">
                  <a:moveTo>
                    <a:pt x="0" y="0"/>
                  </a:moveTo>
                  <a:lnTo>
                    <a:pt x="100554" y="0"/>
                  </a:lnTo>
                  <a:lnTo>
                    <a:pt x="100554" y="100553"/>
                  </a:lnTo>
                  <a:lnTo>
                    <a:pt x="0" y="100553"/>
                  </a:lnTo>
                  <a:close/>
                </a:path>
              </a:pathLst>
            </a:custGeom>
            <a:grpFill/>
            <a:ln w="23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12005938" y="6410324"/>
              <a:ext cx="100553" cy="100553"/>
            </a:xfrm>
            <a:custGeom>
              <a:avLst/>
              <a:gdLst>
                <a:gd name="connsiteX0" fmla="*/ 0 w 100553"/>
                <a:gd name="connsiteY0" fmla="*/ 0 h 100553"/>
                <a:gd name="connsiteX1" fmla="*/ 100554 w 100553"/>
                <a:gd name="connsiteY1" fmla="*/ 0 h 100553"/>
                <a:gd name="connsiteX2" fmla="*/ 100554 w 100553"/>
                <a:gd name="connsiteY2" fmla="*/ 100553 h 100553"/>
                <a:gd name="connsiteX3" fmla="*/ 0 w 100553"/>
                <a:gd name="connsiteY3" fmla="*/ 100553 h 10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53" h="100553">
                  <a:moveTo>
                    <a:pt x="0" y="0"/>
                  </a:moveTo>
                  <a:lnTo>
                    <a:pt x="100554" y="0"/>
                  </a:lnTo>
                  <a:lnTo>
                    <a:pt x="100554" y="100553"/>
                  </a:lnTo>
                  <a:lnTo>
                    <a:pt x="0" y="100553"/>
                  </a:lnTo>
                  <a:close/>
                </a:path>
              </a:pathLst>
            </a:custGeom>
            <a:grpFill/>
            <a:ln w="23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2B59600-3427-432E-AD17-AD74C62F1484}"/>
              </a:ext>
            </a:extLst>
          </p:cNvPr>
          <p:cNvSpPr/>
          <p:nvPr/>
        </p:nvSpPr>
        <p:spPr>
          <a:xfrm>
            <a:off x="3258521" y="2739652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B3AC186-4AAF-44E7-9387-D02ECB502641}"/>
              </a:ext>
            </a:extLst>
          </p:cNvPr>
          <p:cNvSpPr txBox="1"/>
          <p:nvPr/>
        </p:nvSpPr>
        <p:spPr>
          <a:xfrm>
            <a:off x="3293804" y="3881513"/>
            <a:ext cx="9409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ED7D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房价</a:t>
            </a:r>
            <a:endParaRPr lang="en-GB" altLang="zh-CN" sz="6600" dirty="0">
              <a:solidFill>
                <a:srgbClr val="ED7D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EFD86D-AAF1-4B7C-AD62-3084160767F7}"/>
              </a:ext>
            </a:extLst>
          </p:cNvPr>
          <p:cNvSpPr txBox="1"/>
          <p:nvPr/>
        </p:nvSpPr>
        <p:spPr>
          <a:xfrm>
            <a:off x="7372483" y="6033434"/>
            <a:ext cx="4925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By </a:t>
            </a:r>
          </a:p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林恒基 李政萱 曹竞轩 董钦源 张雯丽 孙雨忱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7" grpId="0"/>
      <p:bldP spid="158" grpId="0"/>
      <p:bldP spid="22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数据清洗与处理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数据预处理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5021E2E-C4CB-489B-9F6B-560BD95D5F8F}"/>
              </a:ext>
            </a:extLst>
          </p:cNvPr>
          <p:cNvGrpSpPr/>
          <p:nvPr/>
        </p:nvGrpSpPr>
        <p:grpSpPr>
          <a:xfrm>
            <a:off x="1054058" y="1424084"/>
            <a:ext cx="11727326" cy="812842"/>
            <a:chOff x="1054058" y="1741567"/>
            <a:chExt cx="11727326" cy="81284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C180F5F-725F-4C05-9A40-60CAE9F00325}"/>
                </a:ext>
              </a:extLst>
            </p:cNvPr>
            <p:cNvSpPr txBox="1"/>
            <p:nvPr/>
          </p:nvSpPr>
          <p:spPr>
            <a:xfrm>
              <a:off x="1924191" y="1822562"/>
              <a:ext cx="10857193" cy="55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检测并去除含空值的个别样本</a:t>
              </a:r>
              <a:endParaRPr lang="zh-CN" altLang="zh-CN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09947EC-C4A1-438A-BAF3-9680E85B4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58" y="1741567"/>
              <a:ext cx="812842" cy="812842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18A0082-E765-4CB3-9E0E-8AF5FB4A31DA}"/>
              </a:ext>
            </a:extLst>
          </p:cNvPr>
          <p:cNvGrpSpPr/>
          <p:nvPr/>
        </p:nvGrpSpPr>
        <p:grpSpPr>
          <a:xfrm>
            <a:off x="1054058" y="2555566"/>
            <a:ext cx="6194608" cy="812842"/>
            <a:chOff x="1054058" y="2875173"/>
            <a:chExt cx="6194608" cy="81284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0EB261D-1B34-454C-A7DD-FC3B4D7B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58" y="2875173"/>
              <a:ext cx="812842" cy="812842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F3A441D-2CB9-4305-AA71-86D1241C3850}"/>
                </a:ext>
              </a:extLst>
            </p:cNvPr>
            <p:cNvSpPr txBox="1"/>
            <p:nvPr/>
          </p:nvSpPr>
          <p:spPr>
            <a:xfrm>
              <a:off x="1924191" y="2926972"/>
              <a:ext cx="5324475" cy="55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去除一个卧室数为</a:t>
              </a:r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33</a:t>
              </a: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的异常样本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1C3D6CD-12E1-4904-831A-570432B7AEE2}"/>
              </a:ext>
            </a:extLst>
          </p:cNvPr>
          <p:cNvGrpSpPr/>
          <p:nvPr/>
        </p:nvGrpSpPr>
        <p:grpSpPr>
          <a:xfrm>
            <a:off x="1054058" y="3563911"/>
            <a:ext cx="8280583" cy="812842"/>
            <a:chOff x="1054058" y="4009705"/>
            <a:chExt cx="8280583" cy="81284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8D2A152-BEBE-4C73-A97E-55A79DDE2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58" y="4009705"/>
              <a:ext cx="812842" cy="81284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17F7C63-280A-4974-BE5A-23AE74295EEE}"/>
                </a:ext>
              </a:extLst>
            </p:cNvPr>
            <p:cNvSpPr txBox="1"/>
            <p:nvPr/>
          </p:nvSpPr>
          <p:spPr>
            <a:xfrm>
              <a:off x="1924191" y="4087004"/>
              <a:ext cx="7410450" cy="55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去除少量土地面积大于</a:t>
              </a:r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10000</a:t>
              </a:r>
              <a:r>
                <a:rPr lang="zh-CN" altLang="en-US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平方英尺的异常样本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1220A2A-3BBF-44FC-8417-774DD8AEDA18}"/>
              </a:ext>
            </a:extLst>
          </p:cNvPr>
          <p:cNvGrpSpPr/>
          <p:nvPr/>
        </p:nvGrpSpPr>
        <p:grpSpPr>
          <a:xfrm>
            <a:off x="1054058" y="4694823"/>
            <a:ext cx="11727325" cy="812842"/>
            <a:chOff x="1054058" y="1822562"/>
            <a:chExt cx="11727325" cy="81284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D0864A-7466-4BE4-98A0-9C53C414AB2F}"/>
                </a:ext>
              </a:extLst>
            </p:cNvPr>
            <p:cNvSpPr txBox="1"/>
            <p:nvPr/>
          </p:nvSpPr>
          <p:spPr>
            <a:xfrm>
              <a:off x="1924190" y="1885076"/>
              <a:ext cx="10857193" cy="55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将因变量销售价格做对数化处理</a:t>
              </a:r>
              <a:endParaRPr lang="zh-CN" altLang="zh-CN" sz="24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91B20C5-61C3-4DAC-B2CC-8504E1C9D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58" y="1822562"/>
              <a:ext cx="812842" cy="81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56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衍生变量构建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数据预处理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D3485DD-0B5E-47B4-949B-3A3DA049DD3C}"/>
              </a:ext>
            </a:extLst>
          </p:cNvPr>
          <p:cNvGrpSpPr/>
          <p:nvPr/>
        </p:nvGrpSpPr>
        <p:grpSpPr>
          <a:xfrm>
            <a:off x="542104" y="1612019"/>
            <a:ext cx="11469645" cy="556538"/>
            <a:chOff x="542104" y="1612019"/>
            <a:chExt cx="11469645" cy="55653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9BD1F85E-59B4-4B0A-83E2-3283A773B7B7}"/>
                </a:ext>
              </a:extLst>
            </p:cNvPr>
            <p:cNvSpPr/>
            <p:nvPr/>
          </p:nvSpPr>
          <p:spPr>
            <a:xfrm>
              <a:off x="542104" y="1612019"/>
              <a:ext cx="3275293" cy="556538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i="0" dirty="0">
                  <a:solidFill>
                    <a:schemeClr val="bg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每间卧室平均浴室数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4CBEA06-4DB2-48DC-AFE5-A6C0489F9A3B}"/>
                </a:ext>
              </a:extLst>
            </p:cNvPr>
            <p:cNvSpPr txBox="1"/>
            <p:nvPr/>
          </p:nvSpPr>
          <p:spPr>
            <a:xfrm>
              <a:off x="4058957" y="1677283"/>
              <a:ext cx="7952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由</a:t>
              </a:r>
              <a:r>
                <a:rPr lang="zh-CN" altLang="en-US" sz="2000" b="1" dirty="0">
                  <a:solidFill>
                    <a:srgbClr val="ED7D3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浴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室数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除以</a:t>
              </a:r>
              <a:r>
                <a:rPr lang="zh-CN" altLang="en-US" sz="2000" b="1" dirty="0">
                  <a:solidFill>
                    <a:srgbClr val="ED7D3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卧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室数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计算而得，该变量与居住面积相关性较低。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98A7900-C6E2-437B-ACDB-55E4F270C27E}"/>
              </a:ext>
            </a:extLst>
          </p:cNvPr>
          <p:cNvGrpSpPr/>
          <p:nvPr/>
        </p:nvGrpSpPr>
        <p:grpSpPr>
          <a:xfrm>
            <a:off x="542104" y="2637555"/>
            <a:ext cx="11469645" cy="707886"/>
            <a:chOff x="542103" y="2495777"/>
            <a:chExt cx="11619966" cy="707886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FD6B944A-D365-4B4B-8794-69ECCB8A989C}"/>
                </a:ext>
              </a:extLst>
            </p:cNvPr>
            <p:cNvSpPr/>
            <p:nvPr/>
          </p:nvSpPr>
          <p:spPr>
            <a:xfrm>
              <a:off x="542103" y="2504300"/>
              <a:ext cx="3275293" cy="556538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有无地下室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F074721-FF77-462F-9355-9E6BDA40A453}"/>
                </a:ext>
              </a:extLst>
            </p:cNvPr>
            <p:cNvSpPr txBox="1"/>
            <p:nvPr/>
          </p:nvSpPr>
          <p:spPr>
            <a:xfrm>
              <a:off x="4105047" y="2495777"/>
              <a:ext cx="80570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由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地下建筑面积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提取，地下建筑面积为</a:t>
              </a: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记为“无”，非</a:t>
              </a: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则记为“有”。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D2442F9-A5C6-4AA3-BB90-CB1FB47D610B}"/>
              </a:ext>
            </a:extLst>
          </p:cNvPr>
          <p:cNvGrpSpPr/>
          <p:nvPr/>
        </p:nvGrpSpPr>
        <p:grpSpPr>
          <a:xfrm>
            <a:off x="542104" y="3684354"/>
            <a:ext cx="10042422" cy="556538"/>
            <a:chOff x="450184" y="3397905"/>
            <a:chExt cx="10042422" cy="556538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444F4C63-D835-49DB-AE6A-C339A828237D}"/>
                </a:ext>
              </a:extLst>
            </p:cNvPr>
            <p:cNvSpPr/>
            <p:nvPr/>
          </p:nvSpPr>
          <p:spPr>
            <a:xfrm>
              <a:off x="450184" y="3397905"/>
              <a:ext cx="3275293" cy="556538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销售年份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2928173-29CA-4C04-9A17-59CB9FAEA193}"/>
                </a:ext>
              </a:extLst>
            </p:cNvPr>
            <p:cNvSpPr txBox="1"/>
            <p:nvPr/>
          </p:nvSpPr>
          <p:spPr>
            <a:xfrm>
              <a:off x="3967037" y="3457386"/>
              <a:ext cx="6525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由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销售时间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提取。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1D8C41A-069E-4C6C-96D1-EC1268F02E57}"/>
              </a:ext>
            </a:extLst>
          </p:cNvPr>
          <p:cNvGrpSpPr/>
          <p:nvPr/>
        </p:nvGrpSpPr>
        <p:grpSpPr>
          <a:xfrm>
            <a:off x="530182" y="5727822"/>
            <a:ext cx="11299868" cy="707886"/>
            <a:chOff x="530182" y="5727822"/>
            <a:chExt cx="11299868" cy="707886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DC9ACBC2-DA4F-4235-B50C-D7F8CA2D0302}"/>
                </a:ext>
              </a:extLst>
            </p:cNvPr>
            <p:cNvSpPr/>
            <p:nvPr/>
          </p:nvSpPr>
          <p:spPr>
            <a:xfrm>
              <a:off x="530182" y="5755548"/>
              <a:ext cx="3275293" cy="569302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上次翻修间隔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C5A29A9-F96C-4C3A-8786-F6E0882A09BD}"/>
                </a:ext>
              </a:extLst>
            </p:cNvPr>
            <p:cNvSpPr txBox="1"/>
            <p:nvPr/>
          </p:nvSpPr>
          <p:spPr>
            <a:xfrm>
              <a:off x="4058958" y="5727822"/>
              <a:ext cx="77710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由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销售年份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减去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翻修年份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计算而得（若翻修年份为</a:t>
              </a:r>
              <a:r>
                <a:rPr lang="en-US" altLang="zh-CN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则减去建筑年份），代表房屋销售时距最近一次翻修的年份。</a:t>
              </a:r>
              <a:endParaRPr lang="zh-CN" altLang="en-US" sz="2000" dirty="0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3A2F55B-46A9-44A7-8121-534BD865261F}"/>
              </a:ext>
            </a:extLst>
          </p:cNvPr>
          <p:cNvGrpSpPr/>
          <p:nvPr/>
        </p:nvGrpSpPr>
        <p:grpSpPr>
          <a:xfrm>
            <a:off x="542104" y="4719951"/>
            <a:ext cx="10042422" cy="556538"/>
            <a:chOff x="450183" y="4191582"/>
            <a:chExt cx="10042422" cy="556538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79C3D583-F0BA-4728-A801-DB81637B3E74}"/>
                </a:ext>
              </a:extLst>
            </p:cNvPr>
            <p:cNvSpPr/>
            <p:nvPr/>
          </p:nvSpPr>
          <p:spPr>
            <a:xfrm>
              <a:off x="450183" y="4191582"/>
              <a:ext cx="3275293" cy="556538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销售季度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CD9534B-80D1-4CB0-815B-3BCA13032894}"/>
                </a:ext>
              </a:extLst>
            </p:cNvPr>
            <p:cNvSpPr txBox="1"/>
            <p:nvPr/>
          </p:nvSpPr>
          <p:spPr>
            <a:xfrm>
              <a:off x="3967036" y="4252238"/>
              <a:ext cx="6525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由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销售时间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提取。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735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衍生变量构建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数据预处理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92812ED-8115-4CA5-8E0B-19B8EF6156BC}"/>
              </a:ext>
            </a:extLst>
          </p:cNvPr>
          <p:cNvGrpSpPr/>
          <p:nvPr/>
        </p:nvGrpSpPr>
        <p:grpSpPr>
          <a:xfrm>
            <a:off x="620432" y="1581798"/>
            <a:ext cx="11311672" cy="1015663"/>
            <a:chOff x="620432" y="1581798"/>
            <a:chExt cx="11311672" cy="1015663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B2CD12D3-3876-407E-93CE-C32D7BC6F08E}"/>
                </a:ext>
              </a:extLst>
            </p:cNvPr>
            <p:cNvSpPr/>
            <p:nvPr/>
          </p:nvSpPr>
          <p:spPr>
            <a:xfrm>
              <a:off x="620432" y="1657472"/>
              <a:ext cx="3275293" cy="556538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是否位于西雅图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7B450A0-C43C-41E7-B789-E15BFE6E1842}"/>
                </a:ext>
              </a:extLst>
            </p:cNvPr>
            <p:cNvSpPr txBox="1"/>
            <p:nvPr/>
          </p:nvSpPr>
          <p:spPr>
            <a:xfrm>
              <a:off x="4064595" y="1581798"/>
              <a:ext cx="7867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由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邮编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提取。</a:t>
              </a:r>
              <a:r>
                <a:rPr lang="zh-CN" altLang="en-US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查阅美国邮编规律相关资料得知，</a:t>
              </a:r>
              <a:r>
                <a:rPr lang="en-US" altLang="zh-CN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981</a:t>
              </a:r>
              <a:r>
                <a:rPr lang="zh-CN" altLang="en-US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开头的邮编主要对应西雅图辖内地区，记为“是”；其他则对应金县的其他地区（仅有少量例外），记为“否”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C78E92C-E36E-403B-A6CD-29281A1F8064}"/>
              </a:ext>
            </a:extLst>
          </p:cNvPr>
          <p:cNvGrpSpPr/>
          <p:nvPr/>
        </p:nvGrpSpPr>
        <p:grpSpPr>
          <a:xfrm>
            <a:off x="620432" y="2767280"/>
            <a:ext cx="11390593" cy="954107"/>
            <a:chOff x="620432" y="2793023"/>
            <a:chExt cx="11390593" cy="95410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AF2D607-4154-4766-82D9-BD344FEE1A0E}"/>
                </a:ext>
              </a:extLst>
            </p:cNvPr>
            <p:cNvSpPr txBox="1"/>
            <p:nvPr/>
          </p:nvSpPr>
          <p:spPr>
            <a:xfrm>
              <a:off x="4064595" y="2793023"/>
              <a:ext cx="79464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由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经度</a:t>
              </a:r>
              <a:r>
                <a:rPr lang="zh-CN" altLang="en-US" sz="2000" b="0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、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纬度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lang="zh-CN" altLang="en-US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结合当地地图信息计算而得。选取了当地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六</a:t>
              </a:r>
              <a:r>
                <a:rPr lang="zh-CN" altLang="en-US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个著名优质啤酒厂，计算每间房产与它们的最近距离（单位：英里）。当地啤酒厂附近通常会有很多餐厅和酒吧等，属于繁华地区。</a:t>
              </a:r>
              <a:endPara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BFAAEE9-6182-4708-9A84-0E7E16551C6C}"/>
                </a:ext>
              </a:extLst>
            </p:cNvPr>
            <p:cNvSpPr/>
            <p:nvPr/>
          </p:nvSpPr>
          <p:spPr>
            <a:xfrm>
              <a:off x="620432" y="2859698"/>
              <a:ext cx="3275293" cy="569302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距最近优质啤酒厂距离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9FE6183-7AB6-49B4-B2F3-1F0B69F668D4}"/>
              </a:ext>
            </a:extLst>
          </p:cNvPr>
          <p:cNvGrpSpPr/>
          <p:nvPr/>
        </p:nvGrpSpPr>
        <p:grpSpPr>
          <a:xfrm>
            <a:off x="620432" y="3959631"/>
            <a:ext cx="11390593" cy="954107"/>
            <a:chOff x="620432" y="2793023"/>
            <a:chExt cx="11390593" cy="954107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77382EE-622B-4011-877B-505B7D7C590C}"/>
                </a:ext>
              </a:extLst>
            </p:cNvPr>
            <p:cNvSpPr txBox="1"/>
            <p:nvPr/>
          </p:nvSpPr>
          <p:spPr>
            <a:xfrm>
              <a:off x="4064595" y="2793023"/>
              <a:ext cx="79464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由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经度</a:t>
              </a:r>
              <a:r>
                <a:rPr lang="zh-CN" altLang="en-US" sz="2000" b="0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、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纬度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lang="zh-CN" altLang="en-US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结合当地地图信息计算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而得。计算每间房产距华盛顿大学医学中心（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University of Washington Medical Center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）的普通行车所需时间（单位：小时）。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7A2E1299-CBFB-498A-9E2F-10459731E692}"/>
                </a:ext>
              </a:extLst>
            </p:cNvPr>
            <p:cNvSpPr/>
            <p:nvPr/>
          </p:nvSpPr>
          <p:spPr>
            <a:xfrm>
              <a:off x="620432" y="2859698"/>
              <a:ext cx="3275293" cy="569302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距医院的交通时间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AB4FD8C-9FA5-4FD8-A541-E2B13C6C0E38}"/>
              </a:ext>
            </a:extLst>
          </p:cNvPr>
          <p:cNvGrpSpPr/>
          <p:nvPr/>
        </p:nvGrpSpPr>
        <p:grpSpPr>
          <a:xfrm>
            <a:off x="620432" y="5180830"/>
            <a:ext cx="11390593" cy="954107"/>
            <a:chOff x="620432" y="2779483"/>
            <a:chExt cx="11390593" cy="954107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2351AD7-0BED-49E9-8157-34B36D50F276}"/>
                </a:ext>
              </a:extLst>
            </p:cNvPr>
            <p:cNvSpPr txBox="1"/>
            <p:nvPr/>
          </p:nvSpPr>
          <p:spPr>
            <a:xfrm>
              <a:off x="4064595" y="2779483"/>
              <a:ext cx="79464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由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经度</a:t>
              </a:r>
              <a:r>
                <a:rPr lang="zh-CN" altLang="en-US" sz="2000" b="0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、</a:t>
              </a:r>
              <a:r>
                <a:rPr lang="zh-CN" altLang="en-US" sz="2000" b="1" i="0" dirty="0">
                  <a:solidFill>
                    <a:srgbClr val="ED7D3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纬度</a:t>
              </a:r>
              <a:r>
                <a:rPr lang="zh-CN" altLang="en-US" sz="2000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lang="zh-CN" altLang="en-US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结合当地地图信息计算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而得。</a:t>
              </a:r>
              <a:r>
                <a:rPr lang="zh-CN" altLang="en-US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计算每间房产离最近的海岸线的垂直距离，将距离小于</a:t>
              </a:r>
              <a:r>
                <a:rPr lang="en-US" altLang="zh-CN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0.25</a:t>
              </a:r>
              <a:r>
                <a:rPr lang="zh-CN" altLang="en-US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英里的房产视为邻近海岸，记为“是”；其他视为不邻近海岸，记为“否”。以此替换</a:t>
              </a:r>
              <a:r>
                <a:rPr lang="zh-CN" altLang="en-US" b="1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是否海景房</a:t>
              </a:r>
              <a:r>
                <a:rPr lang="zh-CN" altLang="en-US" b="0" i="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变量。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259D0C25-3931-4A9F-A61D-75677917CE51}"/>
                </a:ext>
              </a:extLst>
            </p:cNvPr>
            <p:cNvSpPr/>
            <p:nvPr/>
          </p:nvSpPr>
          <p:spPr>
            <a:xfrm>
              <a:off x="620432" y="2859698"/>
              <a:ext cx="3275293" cy="569302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是否邻近海岸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05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衍生变量构建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数据预处理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928BABB-4E99-4154-AC49-ED2BDFDD0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" r="1962"/>
          <a:stretch/>
        </p:blipFill>
        <p:spPr>
          <a:xfrm>
            <a:off x="1755854" y="1422543"/>
            <a:ext cx="3947301" cy="45105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1AC42A-5DD4-44EB-836A-0B8F18EFC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 b="4298"/>
          <a:stretch/>
        </p:blipFill>
        <p:spPr>
          <a:xfrm>
            <a:off x="6638926" y="1410296"/>
            <a:ext cx="3968736" cy="453500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EE1DB53-A1E2-4514-9DC3-45F5A5F7D758}"/>
              </a:ext>
            </a:extLst>
          </p:cNvPr>
          <p:cNvSpPr txBox="1"/>
          <p:nvPr/>
        </p:nvSpPr>
        <p:spPr>
          <a:xfrm>
            <a:off x="2358427" y="6030542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距最近优质啤酒厂距离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227354-A8EE-4D3C-A864-B0DF288DED20}"/>
              </a:ext>
            </a:extLst>
          </p:cNvPr>
          <p:cNvSpPr txBox="1"/>
          <p:nvPr/>
        </p:nvSpPr>
        <p:spPr>
          <a:xfrm>
            <a:off x="7498627" y="603054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距医院的交通时间</a:t>
            </a:r>
          </a:p>
        </p:txBody>
      </p:sp>
    </p:spTree>
    <p:extLst>
      <p:ext uri="{BB962C8B-B14F-4D97-AF65-F5344CB8AC3E}">
        <p14:creationId xmlns:p14="http://schemas.microsoft.com/office/powerpoint/2010/main" val="171611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衍生变量构建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数据预处理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B087FF4-B8E5-43D8-A4DC-3C27A27FE3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6"/>
          <a:stretch/>
        </p:blipFill>
        <p:spPr>
          <a:xfrm>
            <a:off x="6662311" y="1432130"/>
            <a:ext cx="3947301" cy="451051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EE1DB53-A1E2-4514-9DC3-45F5A5F7D758}"/>
              </a:ext>
            </a:extLst>
          </p:cNvPr>
          <p:cNvSpPr txBox="1"/>
          <p:nvPr/>
        </p:nvSpPr>
        <p:spPr>
          <a:xfrm>
            <a:off x="2976711" y="6049713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是否海景房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6BA4FB-A030-412D-8C40-F644333073AB}"/>
              </a:ext>
            </a:extLst>
          </p:cNvPr>
          <p:cNvSpPr txBox="1"/>
          <p:nvPr/>
        </p:nvSpPr>
        <p:spPr>
          <a:xfrm>
            <a:off x="7769377" y="6049713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是否临近海岸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77A0E56-58A2-48A2-91A1-02EC907BCB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6" r="3767" b="1762"/>
          <a:stretch/>
        </p:blipFill>
        <p:spPr>
          <a:xfrm>
            <a:off x="1740603" y="1432129"/>
            <a:ext cx="3947301" cy="45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9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最终数据集展示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数据说明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2FB82BBF-2251-4393-9FB4-BD802FFBA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223953"/>
              </p:ext>
            </p:extLst>
          </p:nvPr>
        </p:nvGraphicFramePr>
        <p:xfrm>
          <a:off x="1015048" y="1689921"/>
          <a:ext cx="10161904" cy="424313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9674">
                  <a:extLst>
                    <a:ext uri="{9D8B030D-6E8A-4147-A177-3AD203B41FA5}">
                      <a16:colId xmlns:a16="http://schemas.microsoft.com/office/drawing/2014/main" val="4073979366"/>
                    </a:ext>
                  </a:extLst>
                </a:gridCol>
                <a:gridCol w="2370455">
                  <a:extLst>
                    <a:ext uri="{9D8B030D-6E8A-4147-A177-3AD203B41FA5}">
                      <a16:colId xmlns:a16="http://schemas.microsoft.com/office/drawing/2014/main" val="1226354843"/>
                    </a:ext>
                  </a:extLst>
                </a:gridCol>
                <a:gridCol w="1404937">
                  <a:extLst>
                    <a:ext uri="{9D8B030D-6E8A-4147-A177-3AD203B41FA5}">
                      <a16:colId xmlns:a16="http://schemas.microsoft.com/office/drawing/2014/main" val="2314555083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2148655899"/>
                    </a:ext>
                  </a:extLst>
                </a:gridCol>
                <a:gridCol w="2581275">
                  <a:extLst>
                    <a:ext uri="{9D8B030D-6E8A-4147-A177-3AD203B41FA5}">
                      <a16:colId xmlns:a16="http://schemas.microsoft.com/office/drawing/2014/main" val="3458796052"/>
                    </a:ext>
                  </a:extLst>
                </a:gridCol>
                <a:gridCol w="1366838">
                  <a:extLst>
                    <a:ext uri="{9D8B030D-6E8A-4147-A177-3AD203B41FA5}">
                      <a16:colId xmlns:a16="http://schemas.microsoft.com/office/drawing/2014/main" val="3563595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</a:t>
                      </a:r>
                      <a:r>
                        <a:rPr lang="zh-CN" altLang="en-US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量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变量名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示例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变量类型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变量名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示例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2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因变量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对数销售价格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275000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自变量</a:t>
                      </a:r>
                    </a:p>
                  </a:txBody>
                  <a:tcPr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建筑设计水平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45284"/>
                  </a:ext>
                </a:extLst>
              </a:tr>
              <a:tr h="370840">
                <a:tc rowSpan="9"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自变量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销售年份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2014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20140502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20150527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建筑年份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2007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1954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zh-CN" altLang="en-US" sz="17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自变量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Q4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上次翻修间隔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1389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居住面积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1170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5.5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是否位于西雅图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3731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土地面积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1174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370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5635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（单位：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平方英尺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是否邻近海岸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5910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楼层数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520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1651359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（单位：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平方英尺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距最近优质啤酒厂距离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4.76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548921"/>
                  </a:ext>
                </a:extLst>
              </a:tr>
              <a:tr h="539813">
                <a:tc vMerge="1"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每间卧室平均浴室数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3.5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（单位：层）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距医院的交通时间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0.31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4459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有无地下室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有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纬度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47.5459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547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视野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经度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-122.376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446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成色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290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43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2AB15EB8-F605-4902-969B-2D82D1948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6" r="8504"/>
          <a:stretch/>
        </p:blipFill>
        <p:spPr>
          <a:xfrm>
            <a:off x="6250225" y="0"/>
            <a:ext cx="5941775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flipH="1">
            <a:off x="1955202" y="1648447"/>
            <a:ext cx="4835592" cy="148181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5992" y="1707304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04</a:t>
            </a:r>
            <a:endParaRPr kumimoji="1"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828845" y="2891141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rot="16200000">
            <a:off x="424654" y="3295333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28844" y="2891141"/>
            <a:ext cx="745437" cy="74543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25554" y="179963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模型建立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313C78-7066-492B-AA0B-EF217DCC6AC0}"/>
              </a:ext>
            </a:extLst>
          </p:cNvPr>
          <p:cNvSpPr txBox="1"/>
          <p:nvPr/>
        </p:nvSpPr>
        <p:spPr>
          <a:xfrm>
            <a:off x="2290655" y="3281448"/>
            <a:ext cx="3169457" cy="1134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全模型回归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基于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AIC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的逐步回归</a:t>
            </a:r>
          </a:p>
        </p:txBody>
      </p:sp>
    </p:spTree>
    <p:extLst>
      <p:ext uri="{BB962C8B-B14F-4D97-AF65-F5344CB8AC3E}">
        <p14:creationId xmlns:p14="http://schemas.microsoft.com/office/powerpoint/2010/main" val="415775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全模型回归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模型建立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2FB82BBF-2251-4393-9FB4-BD802FFBA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96710"/>
              </p:ext>
            </p:extLst>
          </p:nvPr>
        </p:nvGraphicFramePr>
        <p:xfrm>
          <a:off x="414592" y="1762360"/>
          <a:ext cx="11400843" cy="4409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6570">
                  <a:extLst>
                    <a:ext uri="{9D8B030D-6E8A-4147-A177-3AD203B41FA5}">
                      <a16:colId xmlns:a16="http://schemas.microsoft.com/office/drawing/2014/main" val="1226354843"/>
                    </a:ext>
                  </a:extLst>
                </a:gridCol>
                <a:gridCol w="1795347">
                  <a:extLst>
                    <a:ext uri="{9D8B030D-6E8A-4147-A177-3AD203B41FA5}">
                      <a16:colId xmlns:a16="http://schemas.microsoft.com/office/drawing/2014/main" val="2314555083"/>
                    </a:ext>
                  </a:extLst>
                </a:gridCol>
                <a:gridCol w="1584053">
                  <a:extLst>
                    <a:ext uri="{9D8B030D-6E8A-4147-A177-3AD203B41FA5}">
                      <a16:colId xmlns:a16="http://schemas.microsoft.com/office/drawing/2014/main" val="3279537846"/>
                    </a:ext>
                  </a:extLst>
                </a:gridCol>
                <a:gridCol w="2497874">
                  <a:extLst>
                    <a:ext uri="{9D8B030D-6E8A-4147-A177-3AD203B41FA5}">
                      <a16:colId xmlns:a16="http://schemas.microsoft.com/office/drawing/2014/main" val="3458796052"/>
                    </a:ext>
                  </a:extLst>
                </a:gridCol>
                <a:gridCol w="1806497">
                  <a:extLst>
                    <a:ext uri="{9D8B030D-6E8A-4147-A177-3AD203B41FA5}">
                      <a16:colId xmlns:a16="http://schemas.microsoft.com/office/drawing/2014/main" val="3563595571"/>
                    </a:ext>
                  </a:extLst>
                </a:gridCol>
                <a:gridCol w="1420502">
                  <a:extLst>
                    <a:ext uri="{9D8B030D-6E8A-4147-A177-3AD203B41FA5}">
                      <a16:colId xmlns:a16="http://schemas.microsoft.com/office/drawing/2014/main" val="874014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回归系数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回归系数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22683"/>
                  </a:ext>
                </a:extLst>
              </a:tr>
              <a:tr h="2584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截距项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74.720      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***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成色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3.252×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45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销售年份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-2015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7.859×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2014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建筑设计水平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1.396×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19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7.982×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Q1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建筑年份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-2.958×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13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8.320×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上次翻修间隔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-1.042×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7.479×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是否位于西雅图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-9.960×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412531"/>
                  </a:ext>
                </a:extLst>
              </a:tr>
              <a:tr h="346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居住面积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2.510×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r>
                        <a:rPr lang="en-US" altLang="zh-CN" sz="1800" b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是否邻近海岸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1.389×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373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土地面积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8.575×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距最近优质啤酒厂距离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-2.243×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591097"/>
                  </a:ext>
                </a:extLst>
              </a:tr>
              <a:tr h="231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楼层数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1.489×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距医院的交通时间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-1.059        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548921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每间卧室平均浴室数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-3.033×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纬度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-7.170×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445919"/>
                  </a:ext>
                </a:extLst>
              </a:tr>
              <a:tr h="263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有无地下室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-6.613×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经度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4.386×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54741"/>
                  </a:ext>
                </a:extLst>
              </a:tr>
              <a:tr h="215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视野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6.765×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64461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85E705E-AE04-40CF-A4D4-AFE7AFC308CD}"/>
              </a:ext>
            </a:extLst>
          </p:cNvPr>
          <p:cNvSpPr txBox="1"/>
          <p:nvPr/>
        </p:nvSpPr>
        <p:spPr>
          <a:xfrm>
            <a:off x="9452380" y="1158723"/>
            <a:ext cx="273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调整后</a:t>
            </a:r>
            <a:r>
              <a:rPr lang="en-US" altLang="zh-CN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400" b="1" kern="1200" baseline="3000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=0.7846</a:t>
            </a:r>
            <a:endParaRPr lang="zh-CN" altLang="en-US" sz="2400" b="1" dirty="0">
              <a:solidFill>
                <a:srgbClr val="ED7D3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E3233E-8BA4-4C6B-BCFD-E3673E004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13" y="4373183"/>
            <a:ext cx="301645" cy="3016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F3C27C-828E-4E45-BADB-0EF7742B4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58" y="5463837"/>
            <a:ext cx="301645" cy="3016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BDE6EF-9FCC-4211-8622-08C5522306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30" y="5117613"/>
            <a:ext cx="301645" cy="30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8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AIC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的逐步回归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模型建立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188F7897-9020-4B26-A54B-9B8F3AF31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64799"/>
              </p:ext>
            </p:extLst>
          </p:nvPr>
        </p:nvGraphicFramePr>
        <p:xfrm>
          <a:off x="414592" y="1733833"/>
          <a:ext cx="11313492" cy="3683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8702">
                  <a:extLst>
                    <a:ext uri="{9D8B030D-6E8A-4147-A177-3AD203B41FA5}">
                      <a16:colId xmlns:a16="http://schemas.microsoft.com/office/drawing/2014/main" val="1226354843"/>
                    </a:ext>
                  </a:extLst>
                </a:gridCol>
                <a:gridCol w="1784195">
                  <a:extLst>
                    <a:ext uri="{9D8B030D-6E8A-4147-A177-3AD203B41FA5}">
                      <a16:colId xmlns:a16="http://schemas.microsoft.com/office/drawing/2014/main" val="2314555083"/>
                    </a:ext>
                  </a:extLst>
                </a:gridCol>
                <a:gridCol w="1561171">
                  <a:extLst>
                    <a:ext uri="{9D8B030D-6E8A-4147-A177-3AD203B41FA5}">
                      <a16:colId xmlns:a16="http://schemas.microsoft.com/office/drawing/2014/main" val="3279537846"/>
                    </a:ext>
                  </a:extLst>
                </a:gridCol>
                <a:gridCol w="2531327">
                  <a:extLst>
                    <a:ext uri="{9D8B030D-6E8A-4147-A177-3AD203B41FA5}">
                      <a16:colId xmlns:a16="http://schemas.microsoft.com/office/drawing/2014/main" val="3458796052"/>
                    </a:ext>
                  </a:extLst>
                </a:gridCol>
                <a:gridCol w="1806497">
                  <a:extLst>
                    <a:ext uri="{9D8B030D-6E8A-4147-A177-3AD203B41FA5}">
                      <a16:colId xmlns:a16="http://schemas.microsoft.com/office/drawing/2014/main" val="35635955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874014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回归系数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回归系数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22683"/>
                  </a:ext>
                </a:extLst>
              </a:tr>
              <a:tr h="2166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截距项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69.850      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***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成色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3.256×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45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销售年份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-2015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7.838×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2014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建筑设计水平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1.402×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19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7.988×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Q1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建筑年份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-3.020×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13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8.328×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上次翻修间隔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-1.039×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7.479×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是否位于西雅图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-1.007×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412531"/>
                  </a:ext>
                </a:extLst>
              </a:tr>
              <a:tr h="3494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居住面积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2.496×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r>
                        <a:rPr lang="en-US" altLang="zh-CN" sz="1800" b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是否邻近海岸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1.397×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373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楼层数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1.771×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距最近优质啤酒厂距离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-2.158×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591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每间卧室平均浴室数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-2.996×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距医院的交通时间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-1.020        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548921"/>
                  </a:ext>
                </a:extLst>
              </a:tr>
              <a:tr h="2173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视野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6.746×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经度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4.258×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44591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42D23BB-8372-4F23-BC1C-286851B21162}"/>
              </a:ext>
            </a:extLst>
          </p:cNvPr>
          <p:cNvSpPr txBox="1"/>
          <p:nvPr/>
        </p:nvSpPr>
        <p:spPr>
          <a:xfrm>
            <a:off x="9369362" y="1145346"/>
            <a:ext cx="257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调整后</a:t>
            </a:r>
            <a:r>
              <a:rPr lang="en-US" altLang="zh-CN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400" b="1" kern="1200" baseline="3000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=0.7848</a:t>
            </a:r>
            <a:endParaRPr lang="zh-CN" altLang="en-US" sz="2400" b="1" dirty="0">
              <a:solidFill>
                <a:srgbClr val="ED7D3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02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2AB15EB8-F605-4902-969B-2D82D1948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6" r="8504"/>
          <a:stretch/>
        </p:blipFill>
        <p:spPr>
          <a:xfrm>
            <a:off x="6250225" y="0"/>
            <a:ext cx="5941775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flipH="1">
            <a:off x="1955202" y="1648447"/>
            <a:ext cx="4835592" cy="148181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5992" y="1707304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05</a:t>
            </a:r>
            <a:endParaRPr kumimoji="1"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828845" y="2891141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rot="16200000">
            <a:off x="424654" y="3295333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28844" y="2891141"/>
            <a:ext cx="745437" cy="74543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07602" y="179963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模型诊断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313C78-7066-492B-AA0B-EF217DCC6AC0}"/>
              </a:ext>
            </a:extLst>
          </p:cNvPr>
          <p:cNvSpPr txBox="1"/>
          <p:nvPr/>
        </p:nvSpPr>
        <p:spPr>
          <a:xfrm>
            <a:off x="2290655" y="3281448"/>
            <a:ext cx="3427541" cy="224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异常值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强影响点检验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异方差检验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自相关检验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多重共线性检验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2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311509" y="845558"/>
            <a:ext cx="20850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400" b="1" dirty="0">
                <a:solidFill>
                  <a:srgbClr val="242935"/>
                </a:solidFill>
                <a:latin typeface="汉仪中宋简" panose="02010600000101010101" charset="-128"/>
                <a:ea typeface="宋体" panose="02010600030101010101" pitchFamily="2" charset="-122"/>
                <a:cs typeface="汉仪中宋简" panose="02010600000101010101" charset="-128"/>
              </a:rPr>
              <a:t>目录</a:t>
            </a:r>
          </a:p>
          <a:p>
            <a:pPr algn="dist"/>
            <a:r>
              <a:rPr lang="en-US" altLang="zh-CN" sz="2400" dirty="0">
                <a:solidFill>
                  <a:srgbClr val="242935"/>
                </a:solidFill>
                <a:latin typeface="Agency FB" panose="020B0503020202020204" pitchFamily="34" charset="0"/>
                <a:ea typeface="宋体" panose="02010600030101010101" pitchFamily="2" charset="-122"/>
                <a:cs typeface="Calibri Light" panose="020F0302020204030204" charset="0"/>
              </a:rPr>
              <a:t>CONTENTS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BDBADF-D03F-4C1A-AD77-9856C47D01D5}"/>
              </a:ext>
            </a:extLst>
          </p:cNvPr>
          <p:cNvGrpSpPr/>
          <p:nvPr/>
        </p:nvGrpSpPr>
        <p:grpSpPr>
          <a:xfrm>
            <a:off x="1438367" y="3039949"/>
            <a:ext cx="3971789" cy="738954"/>
            <a:chOff x="1174750" y="2213482"/>
            <a:chExt cx="4630855" cy="738954"/>
          </a:xfrm>
        </p:grpSpPr>
        <p:sp>
          <p:nvSpPr>
            <p:cNvPr id="7" name="圆角矩形 6"/>
            <p:cNvSpPr/>
            <p:nvPr/>
          </p:nvSpPr>
          <p:spPr>
            <a:xfrm>
              <a:off x="1174750" y="2213482"/>
              <a:ext cx="4630855" cy="738954"/>
            </a:xfrm>
            <a:prstGeom prst="roundRect">
              <a:avLst/>
            </a:prstGeom>
            <a:noFill/>
            <a:ln>
              <a:solidFill>
                <a:srgbClr val="24293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58019" y="2264965"/>
              <a:ext cx="33185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dirty="0">
                  <a:solidFill>
                    <a:srgbClr val="242935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背景介绍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54646" y="2264965"/>
              <a:ext cx="9381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3600" i="1" dirty="0">
                  <a:solidFill>
                    <a:srgbClr val="EC6B24"/>
                  </a:solidFill>
                  <a:latin typeface="Impact" panose="020B0806030902050204" charset="0"/>
                  <a:ea typeface="汉仪中宋简" panose="02010600000101010101" charset="-128"/>
                  <a:cs typeface="Impact" panose="020B0806030902050204" charset="0"/>
                  <a:sym typeface="+mn-ea"/>
                </a:rPr>
                <a:t>01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8A1F2FB-DCC7-46ED-98F6-212879BEA1B5}"/>
              </a:ext>
            </a:extLst>
          </p:cNvPr>
          <p:cNvGrpSpPr/>
          <p:nvPr/>
        </p:nvGrpSpPr>
        <p:grpSpPr>
          <a:xfrm>
            <a:off x="1438366" y="4278059"/>
            <a:ext cx="3971789" cy="760769"/>
            <a:chOff x="1174750" y="2213482"/>
            <a:chExt cx="4630855" cy="738954"/>
          </a:xfrm>
        </p:grpSpPr>
        <p:sp>
          <p:nvSpPr>
            <p:cNvPr id="36" name="圆角矩形 6">
              <a:extLst>
                <a:ext uri="{FF2B5EF4-FFF2-40B4-BE49-F238E27FC236}">
                  <a16:creationId xmlns:a16="http://schemas.microsoft.com/office/drawing/2014/main" id="{387E58E0-0243-4796-A983-91E2FAD6EFDA}"/>
                </a:ext>
              </a:extLst>
            </p:cNvPr>
            <p:cNvSpPr/>
            <p:nvPr/>
          </p:nvSpPr>
          <p:spPr>
            <a:xfrm>
              <a:off x="1174750" y="2213482"/>
              <a:ext cx="4630855" cy="738954"/>
            </a:xfrm>
            <a:prstGeom prst="roundRect">
              <a:avLst/>
            </a:prstGeom>
            <a:noFill/>
            <a:ln>
              <a:solidFill>
                <a:srgbClr val="24293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E0AAEB1-420C-4C04-9660-D8791C0C98C0}"/>
                </a:ext>
              </a:extLst>
            </p:cNvPr>
            <p:cNvSpPr txBox="1"/>
            <p:nvPr/>
          </p:nvSpPr>
          <p:spPr>
            <a:xfrm>
              <a:off x="2158019" y="2264965"/>
              <a:ext cx="3647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dirty="0">
                  <a:solidFill>
                    <a:srgbClr val="242935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数据说明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CE1EE57-EE6F-41FE-A19D-F6973595D5EB}"/>
                </a:ext>
              </a:extLst>
            </p:cNvPr>
            <p:cNvSpPr txBox="1"/>
            <p:nvPr/>
          </p:nvSpPr>
          <p:spPr>
            <a:xfrm>
              <a:off x="1254646" y="2264965"/>
              <a:ext cx="9381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3600" i="1" dirty="0">
                  <a:solidFill>
                    <a:srgbClr val="EC6B24"/>
                  </a:solidFill>
                  <a:latin typeface="Impact" panose="020B0806030902050204" charset="0"/>
                  <a:ea typeface="汉仪中宋简" panose="02010600000101010101" charset="-128"/>
                  <a:cs typeface="Impact" panose="020B0806030902050204" charset="0"/>
                  <a:sym typeface="+mn-ea"/>
                </a:rPr>
                <a:t>02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E434875-1902-4E9B-9FB3-772756F352F1}"/>
              </a:ext>
            </a:extLst>
          </p:cNvPr>
          <p:cNvGrpSpPr/>
          <p:nvPr/>
        </p:nvGrpSpPr>
        <p:grpSpPr>
          <a:xfrm>
            <a:off x="1438365" y="5569303"/>
            <a:ext cx="3971789" cy="760769"/>
            <a:chOff x="1174750" y="2213482"/>
            <a:chExt cx="4630855" cy="738954"/>
          </a:xfrm>
        </p:grpSpPr>
        <p:sp>
          <p:nvSpPr>
            <p:cNvPr id="40" name="圆角矩形 6">
              <a:extLst>
                <a:ext uri="{FF2B5EF4-FFF2-40B4-BE49-F238E27FC236}">
                  <a16:creationId xmlns:a16="http://schemas.microsoft.com/office/drawing/2014/main" id="{AFA1FB30-A306-40AF-B005-31945C7C6704}"/>
                </a:ext>
              </a:extLst>
            </p:cNvPr>
            <p:cNvSpPr/>
            <p:nvPr/>
          </p:nvSpPr>
          <p:spPr>
            <a:xfrm>
              <a:off x="1174750" y="2213482"/>
              <a:ext cx="4630855" cy="738954"/>
            </a:xfrm>
            <a:prstGeom prst="roundRect">
              <a:avLst/>
            </a:prstGeom>
            <a:noFill/>
            <a:ln>
              <a:solidFill>
                <a:srgbClr val="24293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B8D588B-D6F5-439E-95F8-1BC5D6501999}"/>
                </a:ext>
              </a:extLst>
            </p:cNvPr>
            <p:cNvSpPr txBox="1"/>
            <p:nvPr/>
          </p:nvSpPr>
          <p:spPr>
            <a:xfrm>
              <a:off x="2158019" y="2264965"/>
              <a:ext cx="3647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dirty="0">
                  <a:solidFill>
                    <a:srgbClr val="242935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数据预处理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7244493-3DC4-454F-966D-0B3793A0FA76}"/>
                </a:ext>
              </a:extLst>
            </p:cNvPr>
            <p:cNvSpPr txBox="1"/>
            <p:nvPr/>
          </p:nvSpPr>
          <p:spPr>
            <a:xfrm>
              <a:off x="1254646" y="2264965"/>
              <a:ext cx="9381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3600" i="1" dirty="0">
                  <a:solidFill>
                    <a:srgbClr val="EC6B24"/>
                  </a:solidFill>
                  <a:latin typeface="Impact" panose="020B0806030902050204" charset="0"/>
                  <a:ea typeface="汉仪中宋简" panose="02010600000101010101" charset="-128"/>
                  <a:cs typeface="Impact" panose="020B0806030902050204" charset="0"/>
                  <a:sym typeface="+mn-ea"/>
                </a:rPr>
                <a:t>03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CF779C6-1A76-4F01-8C34-21AE723FC642}"/>
              </a:ext>
            </a:extLst>
          </p:cNvPr>
          <p:cNvGrpSpPr/>
          <p:nvPr/>
        </p:nvGrpSpPr>
        <p:grpSpPr>
          <a:xfrm>
            <a:off x="7044045" y="1769369"/>
            <a:ext cx="3971789" cy="760769"/>
            <a:chOff x="1174750" y="2213482"/>
            <a:chExt cx="4630855" cy="738954"/>
          </a:xfrm>
        </p:grpSpPr>
        <p:sp>
          <p:nvSpPr>
            <p:cNvPr id="48" name="圆角矩形 6">
              <a:extLst>
                <a:ext uri="{FF2B5EF4-FFF2-40B4-BE49-F238E27FC236}">
                  <a16:creationId xmlns:a16="http://schemas.microsoft.com/office/drawing/2014/main" id="{512AC269-CC1E-4A70-9051-88DE9661C74D}"/>
                </a:ext>
              </a:extLst>
            </p:cNvPr>
            <p:cNvSpPr/>
            <p:nvPr/>
          </p:nvSpPr>
          <p:spPr>
            <a:xfrm>
              <a:off x="1174750" y="2213482"/>
              <a:ext cx="4630855" cy="738954"/>
            </a:xfrm>
            <a:prstGeom prst="roundRect">
              <a:avLst/>
            </a:prstGeom>
            <a:noFill/>
            <a:ln>
              <a:solidFill>
                <a:srgbClr val="24293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A97AE47-4F43-433A-AAEA-CB10DCBF6F5E}"/>
                </a:ext>
              </a:extLst>
            </p:cNvPr>
            <p:cNvSpPr txBox="1"/>
            <p:nvPr/>
          </p:nvSpPr>
          <p:spPr>
            <a:xfrm>
              <a:off x="2158019" y="2264965"/>
              <a:ext cx="3647586" cy="56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dirty="0">
                  <a:solidFill>
                    <a:srgbClr val="242935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模型建立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862B197-BD04-4F68-9DB9-69607B933C56}"/>
                </a:ext>
              </a:extLst>
            </p:cNvPr>
            <p:cNvSpPr txBox="1"/>
            <p:nvPr/>
          </p:nvSpPr>
          <p:spPr>
            <a:xfrm>
              <a:off x="1254646" y="2264965"/>
              <a:ext cx="9381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3600" i="1" dirty="0">
                  <a:solidFill>
                    <a:srgbClr val="EC6B24"/>
                  </a:solidFill>
                  <a:latin typeface="Impact" panose="020B0806030902050204" charset="0"/>
                  <a:ea typeface="汉仪中宋简" panose="02010600000101010101" charset="-128"/>
                  <a:cs typeface="Impact" panose="020B0806030902050204" charset="0"/>
                  <a:sym typeface="+mn-ea"/>
                </a:rPr>
                <a:t>04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10544D4-CD01-4A37-9031-1C0B33CC38A6}"/>
              </a:ext>
            </a:extLst>
          </p:cNvPr>
          <p:cNvGrpSpPr/>
          <p:nvPr/>
        </p:nvGrpSpPr>
        <p:grpSpPr>
          <a:xfrm>
            <a:off x="7044045" y="3030060"/>
            <a:ext cx="3971789" cy="760769"/>
            <a:chOff x="1174750" y="2213482"/>
            <a:chExt cx="4630855" cy="738954"/>
          </a:xfrm>
        </p:grpSpPr>
        <p:sp>
          <p:nvSpPr>
            <p:cNvPr id="56" name="圆角矩形 6">
              <a:extLst>
                <a:ext uri="{FF2B5EF4-FFF2-40B4-BE49-F238E27FC236}">
                  <a16:creationId xmlns:a16="http://schemas.microsoft.com/office/drawing/2014/main" id="{E931948E-88B3-41F0-8C60-9452C90FF2C1}"/>
                </a:ext>
              </a:extLst>
            </p:cNvPr>
            <p:cNvSpPr/>
            <p:nvPr/>
          </p:nvSpPr>
          <p:spPr>
            <a:xfrm>
              <a:off x="1174750" y="2213482"/>
              <a:ext cx="4630855" cy="738954"/>
            </a:xfrm>
            <a:prstGeom prst="roundRect">
              <a:avLst/>
            </a:prstGeom>
            <a:noFill/>
            <a:ln>
              <a:solidFill>
                <a:srgbClr val="24293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954558F-B5A2-4EEA-8762-67B74D29443C}"/>
                </a:ext>
              </a:extLst>
            </p:cNvPr>
            <p:cNvSpPr txBox="1"/>
            <p:nvPr/>
          </p:nvSpPr>
          <p:spPr>
            <a:xfrm>
              <a:off x="2158019" y="2264965"/>
              <a:ext cx="3647586" cy="56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dirty="0">
                  <a:solidFill>
                    <a:srgbClr val="242935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模型诊断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1DEB066-DE60-4A7D-A215-59FE5F9BF0BB}"/>
                </a:ext>
              </a:extLst>
            </p:cNvPr>
            <p:cNvSpPr txBox="1"/>
            <p:nvPr/>
          </p:nvSpPr>
          <p:spPr>
            <a:xfrm>
              <a:off x="1254646" y="2264965"/>
              <a:ext cx="9381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3600" i="1" dirty="0">
                  <a:solidFill>
                    <a:srgbClr val="EC6B24"/>
                  </a:solidFill>
                  <a:latin typeface="Impact" panose="020B0806030902050204" charset="0"/>
                  <a:ea typeface="汉仪中宋简" panose="02010600000101010101" charset="-128"/>
                  <a:cs typeface="Impact" panose="020B0806030902050204" charset="0"/>
                  <a:sym typeface="+mn-ea"/>
                </a:rPr>
                <a:t>05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001828D-E2B6-460B-B5B0-E46BCEE4051B}"/>
              </a:ext>
            </a:extLst>
          </p:cNvPr>
          <p:cNvGrpSpPr/>
          <p:nvPr/>
        </p:nvGrpSpPr>
        <p:grpSpPr>
          <a:xfrm>
            <a:off x="7044044" y="4303072"/>
            <a:ext cx="3971789" cy="760769"/>
            <a:chOff x="1174750" y="2213482"/>
            <a:chExt cx="4630855" cy="738954"/>
          </a:xfrm>
        </p:grpSpPr>
        <p:sp>
          <p:nvSpPr>
            <p:cNvPr id="60" name="圆角矩形 6">
              <a:extLst>
                <a:ext uri="{FF2B5EF4-FFF2-40B4-BE49-F238E27FC236}">
                  <a16:creationId xmlns:a16="http://schemas.microsoft.com/office/drawing/2014/main" id="{D38D572E-5EA6-4D33-84FF-EE9D8B8C24A3}"/>
                </a:ext>
              </a:extLst>
            </p:cNvPr>
            <p:cNvSpPr/>
            <p:nvPr/>
          </p:nvSpPr>
          <p:spPr>
            <a:xfrm>
              <a:off x="1174750" y="2213482"/>
              <a:ext cx="4630855" cy="738954"/>
            </a:xfrm>
            <a:prstGeom prst="roundRect">
              <a:avLst/>
            </a:prstGeom>
            <a:noFill/>
            <a:ln>
              <a:solidFill>
                <a:srgbClr val="24293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AE8F3E91-447D-4DDC-B64A-DD6F65D92F33}"/>
                </a:ext>
              </a:extLst>
            </p:cNvPr>
            <p:cNvSpPr txBox="1"/>
            <p:nvPr/>
          </p:nvSpPr>
          <p:spPr>
            <a:xfrm>
              <a:off x="2158019" y="2264965"/>
              <a:ext cx="3647586" cy="56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dirty="0">
                  <a:solidFill>
                    <a:srgbClr val="242935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平方项的尝试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B8AE559-0BA1-4E76-AB3C-B9706E579EB5}"/>
                </a:ext>
              </a:extLst>
            </p:cNvPr>
            <p:cNvSpPr txBox="1"/>
            <p:nvPr/>
          </p:nvSpPr>
          <p:spPr>
            <a:xfrm>
              <a:off x="1254646" y="2264965"/>
              <a:ext cx="9381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3600" i="1" dirty="0">
                  <a:solidFill>
                    <a:srgbClr val="EC6B24"/>
                  </a:solidFill>
                  <a:latin typeface="Impact" panose="020B0806030902050204" charset="0"/>
                  <a:ea typeface="汉仪中宋简" panose="02010600000101010101" charset="-128"/>
                  <a:cs typeface="Impact" panose="020B0806030902050204" charset="0"/>
                  <a:sym typeface="+mn-ea"/>
                </a:rPr>
                <a:t>06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0E125E5-4C34-4737-9D67-A8787E2B9F66}"/>
              </a:ext>
            </a:extLst>
          </p:cNvPr>
          <p:cNvGrpSpPr/>
          <p:nvPr/>
        </p:nvGrpSpPr>
        <p:grpSpPr>
          <a:xfrm>
            <a:off x="7044044" y="5520203"/>
            <a:ext cx="3971789" cy="760769"/>
            <a:chOff x="1174750" y="2213482"/>
            <a:chExt cx="4630855" cy="738954"/>
          </a:xfrm>
        </p:grpSpPr>
        <p:sp>
          <p:nvSpPr>
            <p:cNvPr id="64" name="圆角矩形 6">
              <a:extLst>
                <a:ext uri="{FF2B5EF4-FFF2-40B4-BE49-F238E27FC236}">
                  <a16:creationId xmlns:a16="http://schemas.microsoft.com/office/drawing/2014/main" id="{A916B2DD-39BB-4C35-B4BE-2AD055F03A82}"/>
                </a:ext>
              </a:extLst>
            </p:cNvPr>
            <p:cNvSpPr/>
            <p:nvPr/>
          </p:nvSpPr>
          <p:spPr>
            <a:xfrm>
              <a:off x="1174750" y="2213482"/>
              <a:ext cx="4630855" cy="738954"/>
            </a:xfrm>
            <a:prstGeom prst="roundRect">
              <a:avLst/>
            </a:prstGeom>
            <a:noFill/>
            <a:ln>
              <a:solidFill>
                <a:srgbClr val="24293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A7B7F92-BE68-469A-B63E-48913B516873}"/>
                </a:ext>
              </a:extLst>
            </p:cNvPr>
            <p:cNvSpPr txBox="1"/>
            <p:nvPr/>
          </p:nvSpPr>
          <p:spPr>
            <a:xfrm>
              <a:off x="2158019" y="2264965"/>
              <a:ext cx="3647586" cy="568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3200" dirty="0">
                  <a:solidFill>
                    <a:srgbClr val="242935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模型解读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BB318C0-6E76-44AB-803B-CA780B0ED8A3}"/>
                </a:ext>
              </a:extLst>
            </p:cNvPr>
            <p:cNvSpPr txBox="1"/>
            <p:nvPr/>
          </p:nvSpPr>
          <p:spPr>
            <a:xfrm>
              <a:off x="1254646" y="2264965"/>
              <a:ext cx="93813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sz="3600" i="1" dirty="0">
                  <a:solidFill>
                    <a:srgbClr val="EC6B24"/>
                  </a:solidFill>
                  <a:latin typeface="Impact" panose="020B0806030902050204" charset="0"/>
                  <a:ea typeface="汉仪中宋简" panose="02010600000101010101" charset="-128"/>
                  <a:cs typeface="Impact" panose="020B0806030902050204" charset="0"/>
                  <a:sym typeface="+mn-ea"/>
                </a:rPr>
                <a:t>07</a:t>
              </a:r>
            </a:p>
          </p:txBody>
        </p:sp>
      </p:grpSp>
    </p:spTree>
  </p:cSld>
  <p:clrMapOvr>
    <a:masterClrMapping/>
  </p:clrMapOvr>
  <p:transition spd="med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26361"/>
            <a:ext cx="3913468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模型诊断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57634" cy="54279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6F3E3E9-3229-4A55-A0F0-FB7D8D1B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4"/>
          <a:stretch/>
        </p:blipFill>
        <p:spPr>
          <a:xfrm>
            <a:off x="7419758" y="3304921"/>
            <a:ext cx="3359609" cy="32905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30C7BAE-1154-4EC1-801A-F53E0E2BA8B2}"/>
              </a:ext>
            </a:extLst>
          </p:cNvPr>
          <p:cNvSpPr txBox="1"/>
          <p:nvPr/>
        </p:nvSpPr>
        <p:spPr>
          <a:xfrm>
            <a:off x="412122" y="1429878"/>
            <a:ext cx="6064394" cy="416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异常值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强影响点检验：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删去点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823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5416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10082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9259</a:t>
            </a:r>
            <a:r>
              <a:rPr lang="zh-CN" alt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对应数据</a:t>
            </a:r>
            <a:endParaRPr lang="en-US" altLang="zh-CN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异方差检验：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bptest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做异方差检验得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p-value=0.105,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认为无明显异方差现象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自相关检验：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随机误差项一阶自相关系数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=0.0381,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接近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DW=1.924,p-value=0.080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，认为无明显自相关现象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58" y="323776"/>
            <a:ext cx="3561834" cy="32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4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913468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模型诊断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57634" cy="54279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0C7BAE-1154-4EC1-801A-F53E0E2BA8B2}"/>
              </a:ext>
            </a:extLst>
          </p:cNvPr>
          <p:cNvSpPr txBox="1"/>
          <p:nvPr/>
        </p:nvSpPr>
        <p:spPr>
          <a:xfrm>
            <a:off x="472226" y="1354392"/>
            <a:ext cx="6970993" cy="195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多重共线性检验：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所有变量的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VIF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值均小于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相对较高的是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建筑年份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8.032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）和</a:t>
            </a:r>
            <a:r>
              <a:rPr lang="zh-CN" altLang="en-US" sz="2000" b="1" kern="120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上次翻修间隔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8.014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其原因可能在于两者都是时间变量，存在一定相关性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" name="表格 3">
            <a:extLst>
              <a:ext uri="{FF2B5EF4-FFF2-40B4-BE49-F238E27FC236}">
                <a16:creationId xmlns:a16="http://schemas.microsoft.com/office/drawing/2014/main" id="{D8F277F4-A60C-4234-B5F3-C769CBAB0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243267"/>
              </p:ext>
            </p:extLst>
          </p:nvPr>
        </p:nvGraphicFramePr>
        <p:xfrm>
          <a:off x="7591425" y="941476"/>
          <a:ext cx="3876675" cy="539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24125">
                  <a:extLst>
                    <a:ext uri="{9D8B030D-6E8A-4147-A177-3AD203B41FA5}">
                      <a16:colId xmlns:a16="http://schemas.microsoft.com/office/drawing/2014/main" val="122635484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314555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VIF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22683"/>
                  </a:ext>
                </a:extLst>
              </a:tr>
              <a:tr h="1358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销售年份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2.855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45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2.905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195489"/>
                  </a:ext>
                </a:extLst>
              </a:tr>
              <a:tr h="255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居住面积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1.947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138902"/>
                  </a:ext>
                </a:extLst>
              </a:tr>
              <a:tr h="1870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楼层数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1.794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0928"/>
                  </a:ext>
                </a:extLst>
              </a:tr>
              <a:tr h="156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每间卧室平均浴室数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1.417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412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视野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1.158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373101"/>
                  </a:ext>
                </a:extLst>
              </a:tr>
              <a:tr h="162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成色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1.300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591097"/>
                  </a:ext>
                </a:extLst>
              </a:tr>
              <a:tr h="233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建筑设计水平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2.543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548921"/>
                  </a:ext>
                </a:extLst>
              </a:tr>
              <a:tr h="196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建筑年份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8.032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445919"/>
                  </a:ext>
                </a:extLst>
              </a:tr>
              <a:tr h="2708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上次翻修间隔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8.014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64661"/>
                  </a:ext>
                </a:extLst>
              </a:tr>
              <a:tr h="259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是否位于西雅图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3.418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231619"/>
                  </a:ext>
                </a:extLst>
              </a:tr>
              <a:tr h="2574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是否邻近海岸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1.137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2689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距最近优质啤酒厂距离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6.296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685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距医院的交通时间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3.401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9179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经度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3.302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17022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E9718AD7-E423-4CE6-B3B1-154D0166E667}"/>
              </a:ext>
            </a:extLst>
          </p:cNvPr>
          <p:cNvSpPr txBox="1"/>
          <p:nvPr/>
        </p:nvSpPr>
        <p:spPr>
          <a:xfrm>
            <a:off x="472226" y="3690623"/>
            <a:ext cx="6401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处理方法：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删除变量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上次翻修间隔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，再次进行回归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2D82F7-8122-4979-BFAF-076E105BE2C8}"/>
              </a:ext>
            </a:extLst>
          </p:cNvPr>
          <p:cNvSpPr/>
          <p:nvPr/>
        </p:nvSpPr>
        <p:spPr>
          <a:xfrm>
            <a:off x="7781924" y="4038599"/>
            <a:ext cx="3495675" cy="600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9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742570F-01D0-4650-BE5E-B6FA7A567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14" y="3358662"/>
            <a:ext cx="3230497" cy="3116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C7C18FC-791E-4DBB-8D84-8267272D8277}"/>
              </a:ext>
            </a:extLst>
          </p:cNvPr>
          <p:cNvSpPr txBox="1"/>
          <p:nvPr/>
        </p:nvSpPr>
        <p:spPr>
          <a:xfrm>
            <a:off x="387131" y="1341409"/>
            <a:ext cx="4760744" cy="417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调整后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000" b="1" kern="1200" baseline="30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=0.8070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，显著提升</a:t>
            </a:r>
          </a:p>
          <a:p>
            <a:pPr algn="l">
              <a:lnSpc>
                <a:spcPct val="150000"/>
              </a:lnSpc>
            </a:pPr>
            <a:endParaRPr lang="en-US" altLang="zh-CN" sz="2000" b="1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异方差检验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(p-value=0.127)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2000" b="1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自相关检验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(p-value=0.340)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仍然通过，且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值更大，更加改善</a:t>
            </a:r>
            <a:endParaRPr lang="en-US" altLang="zh-CN" sz="2000" dirty="0">
              <a:solidFill>
                <a:srgbClr val="2C3E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000" b="0" i="0" dirty="0">
              <a:solidFill>
                <a:srgbClr val="2C3E5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多重共线性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有所改善，建筑年份的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VIF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值从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8.032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降到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2.784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，且其他所有变量的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VIF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值均小于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6.50</a:t>
            </a:r>
            <a:endParaRPr lang="zh-CN" altLang="en-US" sz="2000" b="0" i="0" dirty="0">
              <a:solidFill>
                <a:srgbClr val="2C3E5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0E77B9-441A-4A2B-B4C2-E1964DC5324A}"/>
              </a:ext>
            </a:extLst>
          </p:cNvPr>
          <p:cNvSpPr txBox="1"/>
          <p:nvPr/>
        </p:nvSpPr>
        <p:spPr>
          <a:xfrm>
            <a:off x="620432" y="279115"/>
            <a:ext cx="3913468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模型诊断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64B0BD-2FF3-4CA4-B512-009C60123571}"/>
              </a:ext>
            </a:extLst>
          </p:cNvPr>
          <p:cNvSpPr/>
          <p:nvPr/>
        </p:nvSpPr>
        <p:spPr>
          <a:xfrm>
            <a:off x="414592" y="398678"/>
            <a:ext cx="57634" cy="54279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00" y="205246"/>
            <a:ext cx="3348111" cy="32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7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2AB15EB8-F605-4902-969B-2D82D1948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6" r="8504"/>
          <a:stretch/>
        </p:blipFill>
        <p:spPr>
          <a:xfrm>
            <a:off x="6250225" y="0"/>
            <a:ext cx="5941775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flipH="1">
            <a:off x="1955202" y="1648447"/>
            <a:ext cx="4835592" cy="148181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5992" y="1707304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06</a:t>
            </a:r>
            <a:endParaRPr kumimoji="1"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828845" y="2891141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rot="16200000">
            <a:off x="424654" y="3295333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28844" y="2891141"/>
            <a:ext cx="745437" cy="74543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49285" y="1728525"/>
            <a:ext cx="464742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平方项的尝试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313C78-7066-492B-AA0B-EF217DCC6AC0}"/>
              </a:ext>
            </a:extLst>
          </p:cNvPr>
          <p:cNvSpPr txBox="1"/>
          <p:nvPr/>
        </p:nvSpPr>
        <p:spPr>
          <a:xfrm>
            <a:off x="2290655" y="3281448"/>
            <a:ext cx="2319866" cy="1134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平方项设计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模型结果展示</a:t>
            </a:r>
          </a:p>
        </p:txBody>
      </p:sp>
    </p:spTree>
    <p:extLst>
      <p:ext uri="{BB962C8B-B14F-4D97-AF65-F5344CB8AC3E}">
        <p14:creationId xmlns:p14="http://schemas.microsoft.com/office/powerpoint/2010/main" val="182264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平方项设计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平方项的尝试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49F3F3-0C2D-4B93-B1D3-36D08A5D2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2588066"/>
            <a:ext cx="5750791" cy="34909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0FBC90-D5E3-47E2-9993-9FA671B8F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8066"/>
            <a:ext cx="5822083" cy="35288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EF0B44-C7C8-4C98-8D2A-A02269FCF4F0}"/>
              </a:ext>
            </a:extLst>
          </p:cNvPr>
          <p:cNvSpPr txBox="1"/>
          <p:nvPr/>
        </p:nvSpPr>
        <p:spPr>
          <a:xfrm>
            <a:off x="620432" y="1499123"/>
            <a:ext cx="10809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通过绘制各自变量与因变量之间的散点图</a:t>
            </a:r>
            <a:r>
              <a:rPr lang="en-US" altLang="zh-CN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箱线图，观察有没有先高后低</a:t>
            </a:r>
            <a:r>
              <a:rPr lang="en-US" altLang="zh-CN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先低后高的情况，据此设计了两个平方</a:t>
            </a:r>
            <a:r>
              <a:rPr lang="zh-CN" altLang="en-US" sz="2000" b="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项。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D081F0-0939-4A68-8C30-6E48C388EDC0}"/>
              </a:ext>
            </a:extLst>
          </p:cNvPr>
          <p:cNvSpPr txBox="1"/>
          <p:nvPr/>
        </p:nvSpPr>
        <p:spPr>
          <a:xfrm>
            <a:off x="2190113" y="6071053"/>
            <a:ext cx="21499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i="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 i="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楼层数</a:t>
            </a:r>
            <a:r>
              <a:rPr lang="en-US" altLang="zh-CN" sz="2400" b="1" i="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-2</a:t>
            </a:r>
            <a:r>
              <a:rPr lang="en-US" altLang="zh-CN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.5)</a:t>
            </a:r>
            <a:r>
              <a:rPr lang="en-US" altLang="zh-CN" sz="2400" b="1" kern="1200" baseline="3000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altLang="zh-CN" sz="2400" b="1" i="0" dirty="0">
              <a:solidFill>
                <a:srgbClr val="ED7D3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BFC201-C869-492F-A299-B6225C50FF82}"/>
              </a:ext>
            </a:extLst>
          </p:cNvPr>
          <p:cNvSpPr txBox="1"/>
          <p:nvPr/>
        </p:nvSpPr>
        <p:spPr>
          <a:xfrm>
            <a:off x="8220075" y="6078980"/>
            <a:ext cx="21515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i="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纬度</a:t>
            </a:r>
            <a:r>
              <a:rPr lang="en-US" altLang="zh-CN" sz="2400" b="1" i="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-47</a:t>
            </a:r>
            <a:r>
              <a:rPr lang="en-US" altLang="zh-CN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.65)</a:t>
            </a:r>
            <a:r>
              <a:rPr lang="en-US" altLang="zh-CN" sz="2400" b="1" kern="1200" baseline="3000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altLang="zh-CN" sz="2400" b="1" i="0" dirty="0">
              <a:solidFill>
                <a:srgbClr val="ED7D3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51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模型结果展示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平方项的尝试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5" name="表格 3">
            <a:extLst>
              <a:ext uri="{FF2B5EF4-FFF2-40B4-BE49-F238E27FC236}">
                <a16:creationId xmlns:a16="http://schemas.microsoft.com/office/drawing/2014/main" id="{188F7897-9020-4B26-A54B-9B8F3AF31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171086"/>
              </p:ext>
            </p:extLst>
          </p:nvPr>
        </p:nvGraphicFramePr>
        <p:xfrm>
          <a:off x="432179" y="2496284"/>
          <a:ext cx="11327642" cy="3688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5154">
                  <a:extLst>
                    <a:ext uri="{9D8B030D-6E8A-4147-A177-3AD203B41FA5}">
                      <a16:colId xmlns:a16="http://schemas.microsoft.com/office/drawing/2014/main" val="1226354843"/>
                    </a:ext>
                  </a:extLst>
                </a:gridCol>
                <a:gridCol w="1806498">
                  <a:extLst>
                    <a:ext uri="{9D8B030D-6E8A-4147-A177-3AD203B41FA5}">
                      <a16:colId xmlns:a16="http://schemas.microsoft.com/office/drawing/2014/main" val="2314555083"/>
                    </a:ext>
                  </a:extLst>
                </a:gridCol>
                <a:gridCol w="1572322">
                  <a:extLst>
                    <a:ext uri="{9D8B030D-6E8A-4147-A177-3AD203B41FA5}">
                      <a16:colId xmlns:a16="http://schemas.microsoft.com/office/drawing/2014/main" val="3279537846"/>
                    </a:ext>
                  </a:extLst>
                </a:gridCol>
                <a:gridCol w="2520175">
                  <a:extLst>
                    <a:ext uri="{9D8B030D-6E8A-4147-A177-3AD203B41FA5}">
                      <a16:colId xmlns:a16="http://schemas.microsoft.com/office/drawing/2014/main" val="3458796052"/>
                    </a:ext>
                  </a:extLst>
                </a:gridCol>
                <a:gridCol w="1795347">
                  <a:extLst>
                    <a:ext uri="{9D8B030D-6E8A-4147-A177-3AD203B41FA5}">
                      <a16:colId xmlns:a16="http://schemas.microsoft.com/office/drawing/2014/main" val="3563595571"/>
                    </a:ext>
                  </a:extLst>
                </a:gridCol>
                <a:gridCol w="1338146">
                  <a:extLst>
                    <a:ext uri="{9D8B030D-6E8A-4147-A177-3AD203B41FA5}">
                      <a16:colId xmlns:a16="http://schemas.microsoft.com/office/drawing/2014/main" val="874014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回归系数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回归系数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2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截距项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80.830      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***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成色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4.621×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45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销售年份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-2015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6.562×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2014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建筑设计水平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1.398×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19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4.167×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Q1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建筑年份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-1.898×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13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4.506×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上次翻修间隔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-1.039×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1.761×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是否位于西雅图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-7.621×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412531"/>
                  </a:ext>
                </a:extLst>
              </a:tr>
              <a:tr h="2960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居住面积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2.510×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r>
                        <a:rPr lang="en-US" altLang="zh-CN" sz="1800" b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是否邻近海岸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1.080×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373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altLang="en-US" sz="1800" b="1" i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楼层数</a:t>
                      </a:r>
                      <a:r>
                        <a:rPr lang="en-US" altLang="zh-CN" sz="1800" b="1" i="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-2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.5)</a:t>
                      </a:r>
                      <a:r>
                        <a:rPr lang="en-US" altLang="zh-CN" sz="1800" b="1" kern="1200" baseline="300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endParaRPr lang="en-US" altLang="zh-CN" sz="1800" b="1" i="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-1.779×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距最近优质啤酒厂距离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-2.251×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591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每间卧室平均浴室数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-1.807×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距医院的交通时间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-9.757×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en-US" altLang="zh-CN" sz="1800" dirty="0"/>
                        <a:t>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548921"/>
                  </a:ext>
                </a:extLst>
              </a:tr>
              <a:tr h="2573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视野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5.702×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经度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/>
                        <a:t>  5.340×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8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44591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42D23BB-8372-4F23-BC1C-286851B21162}"/>
              </a:ext>
            </a:extLst>
          </p:cNvPr>
          <p:cNvSpPr txBox="1"/>
          <p:nvPr/>
        </p:nvSpPr>
        <p:spPr>
          <a:xfrm>
            <a:off x="9327386" y="1903919"/>
            <a:ext cx="258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调整后</a:t>
            </a:r>
            <a:r>
              <a:rPr lang="en-US" altLang="zh-CN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en-US" altLang="zh-CN" sz="2400" b="1" kern="1200" baseline="3000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24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=0.7932</a:t>
            </a:r>
            <a:endParaRPr lang="zh-CN" altLang="en-US" sz="2400" b="1" dirty="0">
              <a:solidFill>
                <a:srgbClr val="ED7D3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DEF615-2D34-4736-9109-A3561E0780B9}"/>
              </a:ext>
            </a:extLst>
          </p:cNvPr>
          <p:cNvSpPr txBox="1"/>
          <p:nvPr/>
        </p:nvSpPr>
        <p:spPr>
          <a:xfrm>
            <a:off x="485776" y="1373556"/>
            <a:ext cx="10809568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变量选择、模型诊断与处理等步骤同上，此处省略，直接展示最终模型的结果。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9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2AB15EB8-F605-4902-969B-2D82D1948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6" r="8504"/>
          <a:stretch/>
        </p:blipFill>
        <p:spPr>
          <a:xfrm>
            <a:off x="6250225" y="0"/>
            <a:ext cx="5941775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flipH="1">
            <a:off x="1955202" y="1648447"/>
            <a:ext cx="4835592" cy="148181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5992" y="1707304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07</a:t>
            </a:r>
            <a:endParaRPr kumimoji="1"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828845" y="2891141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rot="16200000">
            <a:off x="424654" y="3295333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28844" y="2891141"/>
            <a:ext cx="745437" cy="74543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25554" y="179963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模型解读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313C78-7066-492B-AA0B-EF217DCC6AC0}"/>
              </a:ext>
            </a:extLst>
          </p:cNvPr>
          <p:cNvSpPr txBox="1"/>
          <p:nvPr/>
        </p:nvSpPr>
        <p:spPr>
          <a:xfrm>
            <a:off x="2290655" y="3281448"/>
            <a:ext cx="3300904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无明显影响的变量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正向影响房价的变量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负向影响房价的变量</a:t>
            </a:r>
          </a:p>
        </p:txBody>
      </p:sp>
    </p:spTree>
    <p:extLst>
      <p:ext uri="{BB962C8B-B14F-4D97-AF65-F5344CB8AC3E}">
        <p14:creationId xmlns:p14="http://schemas.microsoft.com/office/powerpoint/2010/main" val="293752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450401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无明显影响的变量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模型解读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DEF615-2D34-4736-9109-A3561E0780B9}"/>
              </a:ext>
            </a:extLst>
          </p:cNvPr>
          <p:cNvSpPr txBox="1"/>
          <p:nvPr/>
        </p:nvSpPr>
        <p:spPr>
          <a:xfrm>
            <a:off x="485776" y="1373556"/>
            <a:ext cx="10809568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在逐步回归中被去除，或未被去除但在最终模型中不显著的变量，视作对房价无明显影响。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3A905EC-6AAC-4AD9-8093-65918C10E31E}"/>
              </a:ext>
            </a:extLst>
          </p:cNvPr>
          <p:cNvSpPr/>
          <p:nvPr/>
        </p:nvSpPr>
        <p:spPr>
          <a:xfrm>
            <a:off x="2891491" y="2412974"/>
            <a:ext cx="3232922" cy="55653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有无地下室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E30ED59-00E4-4A36-B7DE-9E9B2F4C552E}"/>
              </a:ext>
            </a:extLst>
          </p:cNvPr>
          <p:cNvSpPr/>
          <p:nvPr/>
        </p:nvSpPr>
        <p:spPr>
          <a:xfrm>
            <a:off x="2891491" y="3429000"/>
            <a:ext cx="3232922" cy="55653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土地面积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881FB01-7613-44E2-B3AF-1A5D855DA667}"/>
              </a:ext>
            </a:extLst>
          </p:cNvPr>
          <p:cNvSpPr/>
          <p:nvPr/>
        </p:nvSpPr>
        <p:spPr>
          <a:xfrm>
            <a:off x="2891491" y="4445026"/>
            <a:ext cx="3232922" cy="556538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纬度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516EDFA-59CD-455D-B079-E1F0D7C693A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24413" y="4723295"/>
            <a:ext cx="57166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617EAE9-364A-4A65-98EC-75967A7A822B}"/>
              </a:ext>
            </a:extLst>
          </p:cNvPr>
          <p:cNvSpPr txBox="1"/>
          <p:nvPr/>
        </p:nvSpPr>
        <p:spPr>
          <a:xfrm>
            <a:off x="6834840" y="4523240"/>
            <a:ext cx="436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猜测：其信息可能蕴含在其他变量中</a:t>
            </a:r>
          </a:p>
        </p:txBody>
      </p:sp>
    </p:spTree>
    <p:extLst>
      <p:ext uri="{BB962C8B-B14F-4D97-AF65-F5344CB8AC3E}">
        <p14:creationId xmlns:p14="http://schemas.microsoft.com/office/powerpoint/2010/main" val="38466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450401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正向影响房价的变量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模型解读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516EDFA-59CD-455D-B079-E1F0D7C693A6}"/>
              </a:ext>
            </a:extLst>
          </p:cNvPr>
          <p:cNvCxnSpPr>
            <a:cxnSpLocks/>
          </p:cNvCxnSpPr>
          <p:nvPr/>
        </p:nvCxnSpPr>
        <p:spPr>
          <a:xfrm>
            <a:off x="6124413" y="4723295"/>
            <a:ext cx="57166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617EAE9-364A-4A65-98EC-75967A7A822B}"/>
              </a:ext>
            </a:extLst>
          </p:cNvPr>
          <p:cNvSpPr txBox="1"/>
          <p:nvPr/>
        </p:nvSpPr>
        <p:spPr>
          <a:xfrm>
            <a:off x="6834840" y="4523240"/>
            <a:ext cx="436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猜测：其信息可能蕴含在其他变量中</a:t>
            </a:r>
          </a:p>
        </p:txBody>
      </p:sp>
      <p:graphicFrame>
        <p:nvGraphicFramePr>
          <p:cNvPr id="15" name="表格 3">
            <a:extLst>
              <a:ext uri="{FF2B5EF4-FFF2-40B4-BE49-F238E27FC236}">
                <a16:creationId xmlns:a16="http://schemas.microsoft.com/office/drawing/2014/main" id="{4B87F505-48EE-45CC-AAA2-296F1BA14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79660"/>
              </p:ext>
            </p:extLst>
          </p:nvPr>
        </p:nvGraphicFramePr>
        <p:xfrm>
          <a:off x="800100" y="3072071"/>
          <a:ext cx="10591800" cy="3596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19325">
                  <a:extLst>
                    <a:ext uri="{9D8B030D-6E8A-4147-A177-3AD203B41FA5}">
                      <a16:colId xmlns:a16="http://schemas.microsoft.com/office/drawing/2014/main" val="1226354843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31455508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3279537846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34587960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3563595571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874014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回归系数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回归系数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2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截距项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82.680       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***</a:t>
                      </a:r>
                      <a:endParaRPr lang="en-US" altLang="zh-CN" sz="1600" b="0" i="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成色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5.128×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45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销售年份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-2015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  7.710×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2014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建筑设计水平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1.451×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19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-Q2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  4.694×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Q1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建筑年份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-1.991×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13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-Q3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  4.891×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是否位于西雅图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-1.044×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-Q4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  3.858×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是否邻近海岸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9.338×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412531"/>
                  </a:ext>
                </a:extLst>
              </a:tr>
              <a:tr h="317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居住面积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  2.430×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r>
                        <a:rPr lang="en-US" altLang="zh-CN" sz="1600" b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距最近优质啤酒厂距离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-2.406×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373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楼层数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3.088×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距医院的交通时间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-9.281×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591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每间卧室平均浴室数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-2.996×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经度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5.483×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548921"/>
                  </a:ext>
                </a:extLst>
              </a:tr>
              <a:tr h="266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视野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5.385×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445919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EB0E5BE3-B5C3-4A14-B8EF-F6B2A993603D}"/>
              </a:ext>
            </a:extLst>
          </p:cNvPr>
          <p:cNvGrpSpPr/>
          <p:nvPr/>
        </p:nvGrpSpPr>
        <p:grpSpPr>
          <a:xfrm>
            <a:off x="1002807" y="3497513"/>
            <a:ext cx="8914013" cy="3171198"/>
            <a:chOff x="991906" y="2000250"/>
            <a:chExt cx="8914013" cy="317119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D232E58-8A16-40ED-A113-B4BCE8CA4EC3}"/>
                </a:ext>
              </a:extLst>
            </p:cNvPr>
            <p:cNvSpPr/>
            <p:nvPr/>
          </p:nvSpPr>
          <p:spPr>
            <a:xfrm>
              <a:off x="991906" y="2365857"/>
              <a:ext cx="3589619" cy="20632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52EC48A-9315-4C70-8312-439CCC08781B}"/>
                </a:ext>
              </a:extLst>
            </p:cNvPr>
            <p:cNvSpPr/>
            <p:nvPr/>
          </p:nvSpPr>
          <p:spPr>
            <a:xfrm>
              <a:off x="6314914" y="2000250"/>
              <a:ext cx="3591005" cy="634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D50E92B-2291-454E-9112-CFD2317DE11E}"/>
                </a:ext>
              </a:extLst>
            </p:cNvPr>
            <p:cNvSpPr/>
            <p:nvPr/>
          </p:nvSpPr>
          <p:spPr>
            <a:xfrm>
              <a:off x="6314914" y="3429000"/>
              <a:ext cx="3589620" cy="295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C0BC10C-B655-4F42-A7DD-AFE5FB31A163}"/>
                </a:ext>
              </a:extLst>
            </p:cNvPr>
            <p:cNvSpPr/>
            <p:nvPr/>
          </p:nvSpPr>
          <p:spPr>
            <a:xfrm>
              <a:off x="991906" y="4876183"/>
              <a:ext cx="3589620" cy="295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7D4334D-386E-4939-8557-0023F196CF33}"/>
                </a:ext>
              </a:extLst>
            </p:cNvPr>
            <p:cNvSpPr/>
            <p:nvPr/>
          </p:nvSpPr>
          <p:spPr>
            <a:xfrm>
              <a:off x="6314914" y="4518468"/>
              <a:ext cx="3589620" cy="295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6FA2B9B-0B7E-4B94-A4F0-294546113683}"/>
              </a:ext>
            </a:extLst>
          </p:cNvPr>
          <p:cNvSpPr txBox="1"/>
          <p:nvPr/>
        </p:nvSpPr>
        <p:spPr>
          <a:xfrm>
            <a:off x="1755563" y="1587500"/>
            <a:ext cx="9990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房子大，楼层多（最好两层加阁楼），景色美，成色新，设计巧，位于金县东部临海～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BF7B5B-2067-4C6B-9FDD-4BF509B9E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7" y="1335112"/>
            <a:ext cx="752756" cy="79767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5C2AAEF-3781-438C-B6B2-559F93E1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6" y="2200227"/>
            <a:ext cx="759227" cy="75922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CA9C279-F593-4E77-A4CB-59BAEAA90257}"/>
              </a:ext>
            </a:extLst>
          </p:cNvPr>
          <p:cNvSpPr txBox="1"/>
          <p:nvPr/>
        </p:nvSpPr>
        <p:spPr>
          <a:xfrm>
            <a:off x="1755562" y="2320064"/>
            <a:ext cx="4831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15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年的房价涨了！二三季度的房价更高！</a:t>
            </a:r>
          </a:p>
        </p:txBody>
      </p:sp>
    </p:spTree>
    <p:extLst>
      <p:ext uri="{BB962C8B-B14F-4D97-AF65-F5344CB8AC3E}">
        <p14:creationId xmlns:p14="http://schemas.microsoft.com/office/powerpoint/2010/main" val="28571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450401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负向影响房价的变量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模型解读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516EDFA-59CD-455D-B079-E1F0D7C693A6}"/>
              </a:ext>
            </a:extLst>
          </p:cNvPr>
          <p:cNvCxnSpPr>
            <a:cxnSpLocks/>
          </p:cNvCxnSpPr>
          <p:nvPr/>
        </p:nvCxnSpPr>
        <p:spPr>
          <a:xfrm>
            <a:off x="6124413" y="4723295"/>
            <a:ext cx="57166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617EAE9-364A-4A65-98EC-75967A7A822B}"/>
              </a:ext>
            </a:extLst>
          </p:cNvPr>
          <p:cNvSpPr txBox="1"/>
          <p:nvPr/>
        </p:nvSpPr>
        <p:spPr>
          <a:xfrm>
            <a:off x="6834840" y="4523240"/>
            <a:ext cx="436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猜测：其信息可能蕴含在其他变量中</a:t>
            </a:r>
          </a:p>
        </p:txBody>
      </p:sp>
      <p:graphicFrame>
        <p:nvGraphicFramePr>
          <p:cNvPr id="15" name="表格 3">
            <a:extLst>
              <a:ext uri="{FF2B5EF4-FFF2-40B4-BE49-F238E27FC236}">
                <a16:creationId xmlns:a16="http://schemas.microsoft.com/office/drawing/2014/main" id="{4B87F505-48EE-45CC-AAA2-296F1BA143CB}"/>
              </a:ext>
            </a:extLst>
          </p:cNvPr>
          <p:cNvGraphicFramePr>
            <a:graphicFrameLocks noGrp="1"/>
          </p:cNvGraphicFramePr>
          <p:nvPr/>
        </p:nvGraphicFramePr>
        <p:xfrm>
          <a:off x="800100" y="3072071"/>
          <a:ext cx="10591800" cy="3596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19325">
                  <a:extLst>
                    <a:ext uri="{9D8B030D-6E8A-4147-A177-3AD203B41FA5}">
                      <a16:colId xmlns:a16="http://schemas.microsoft.com/office/drawing/2014/main" val="1226354843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314555083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3279537846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3458796052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3563595571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874014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回归系数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回归系数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2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截距项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82.680       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***</a:t>
                      </a:r>
                      <a:endParaRPr lang="en-US" altLang="zh-CN" sz="1600" b="0" i="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成色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5.128×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45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销售年份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-2015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  7.710×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2014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建筑设计水平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1.451×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19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-Q2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  4.694×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Q1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建筑年份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-1.991×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13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-Q3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  4.891×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是否位于西雅图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-1.044×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2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销售季度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-Q4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  3.858×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是否邻近海岸</a:t>
                      </a:r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-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9.338×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基准组：否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412531"/>
                  </a:ext>
                </a:extLst>
              </a:tr>
              <a:tr h="317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居住面积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  2.430×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r>
                        <a:rPr lang="en-US" altLang="zh-CN" sz="1600" b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  <a:endParaRPr lang="en-US" altLang="zh-CN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距最近优质啤酒厂距离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-2.406×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373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楼层数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3.088×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距医院的交通时间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-9.281×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591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每间卧室平均浴室数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-2.996×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经度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5.483×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548921"/>
                  </a:ext>
                </a:extLst>
              </a:tr>
              <a:tr h="266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视野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  5.385×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zh-CN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 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1" kern="1200" dirty="0">
                        <a:solidFill>
                          <a:schemeClr val="dk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445919"/>
                  </a:ext>
                </a:extLst>
              </a:tr>
            </a:tbl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BE9461-A1FF-4A3D-9058-AD2370B8207D}"/>
              </a:ext>
            </a:extLst>
          </p:cNvPr>
          <p:cNvGrpSpPr/>
          <p:nvPr/>
        </p:nvGrpSpPr>
        <p:grpSpPr>
          <a:xfrm>
            <a:off x="892098" y="4198232"/>
            <a:ext cx="9077896" cy="2112763"/>
            <a:chOff x="892098" y="4198232"/>
            <a:chExt cx="9077896" cy="211276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52EC48A-9315-4C70-8312-439CCC08781B}"/>
                </a:ext>
              </a:extLst>
            </p:cNvPr>
            <p:cNvSpPr/>
            <p:nvPr/>
          </p:nvSpPr>
          <p:spPr>
            <a:xfrm>
              <a:off x="6178972" y="4198232"/>
              <a:ext cx="3791022" cy="6741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C0BC10C-B655-4F42-A7DD-AFE5FB31A163}"/>
                </a:ext>
              </a:extLst>
            </p:cNvPr>
            <p:cNvSpPr/>
            <p:nvPr/>
          </p:nvSpPr>
          <p:spPr>
            <a:xfrm>
              <a:off x="892098" y="6015730"/>
              <a:ext cx="3693858" cy="295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7D4334D-386E-4939-8557-0023F196CF33}"/>
                </a:ext>
              </a:extLst>
            </p:cNvPr>
            <p:cNvSpPr/>
            <p:nvPr/>
          </p:nvSpPr>
          <p:spPr>
            <a:xfrm>
              <a:off x="6178972" y="5270500"/>
              <a:ext cx="3791022" cy="6546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6FA2B9B-0B7E-4B94-A4F0-294546113683}"/>
              </a:ext>
            </a:extLst>
          </p:cNvPr>
          <p:cNvSpPr txBox="1"/>
          <p:nvPr/>
        </p:nvSpPr>
        <p:spPr>
          <a:xfrm>
            <a:off x="1855924" y="1556929"/>
            <a:ext cx="6378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不要新盖的房子，不要太多浴室，不要远离繁华街区！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5C2AAEF-3781-438C-B6B2-559F93E10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6" y="2200227"/>
            <a:ext cx="759227" cy="75922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CA9C279-F593-4E77-A4CB-59BAEAA90257}"/>
              </a:ext>
            </a:extLst>
          </p:cNvPr>
          <p:cNvSpPr txBox="1"/>
          <p:nvPr/>
        </p:nvSpPr>
        <p:spPr>
          <a:xfrm>
            <a:off x="1855924" y="2324812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西雅图的房价平均更低？～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DCE155-7267-4FA4-992D-B8B0C10C5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07" y="1356878"/>
            <a:ext cx="759227" cy="7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3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2AB15EB8-F605-4902-969B-2D82D1948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6" r="8504"/>
          <a:stretch/>
        </p:blipFill>
        <p:spPr>
          <a:xfrm>
            <a:off x="6250225" y="0"/>
            <a:ext cx="5941775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flipH="1">
            <a:off x="1955202" y="1648447"/>
            <a:ext cx="4835592" cy="148181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5992" y="1707304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01</a:t>
            </a:r>
            <a:endParaRPr kumimoji="1"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828845" y="2891141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rot="16200000">
            <a:off x="424654" y="3295333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28844" y="2891141"/>
            <a:ext cx="745437" cy="74543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25554" y="179963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背景介绍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313C78-7066-492B-AA0B-EF217DCC6AC0}"/>
              </a:ext>
            </a:extLst>
          </p:cNvPr>
          <p:cNvSpPr txBox="1"/>
          <p:nvPr/>
        </p:nvSpPr>
        <p:spPr>
          <a:xfrm>
            <a:off x="2290655" y="3281448"/>
            <a:ext cx="29354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美国州县的划分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美国房产价格情况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1752F11-8C55-487E-9211-5E8321726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2"/>
            <a:ext cx="12192000" cy="6858000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6708863" y="2553304"/>
            <a:ext cx="550604" cy="550604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EB5987-3D3C-4A0A-8DCD-56B1850DAC45}"/>
              </a:ext>
            </a:extLst>
          </p:cNvPr>
          <p:cNvSpPr/>
          <p:nvPr/>
        </p:nvSpPr>
        <p:spPr>
          <a:xfrm>
            <a:off x="6917576" y="0"/>
            <a:ext cx="457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88760A1-716E-4C48-910C-27FEE86FF018}"/>
              </a:ext>
            </a:extLst>
          </p:cNvPr>
          <p:cNvSpPr txBox="1"/>
          <p:nvPr/>
        </p:nvSpPr>
        <p:spPr>
          <a:xfrm>
            <a:off x="7131127" y="199963"/>
            <a:ext cx="3927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2"/>
                </a:solidFill>
                <a:latin typeface="Brush Script MT" panose="03060802040406070304" pitchFamily="66" charset="0"/>
                <a:ea typeface="字魂73号-江南手书" panose="00000500000000000000" pitchFamily="2" charset="-122"/>
                <a:cs typeface="MV Boli" panose="02000500030200090000" pitchFamily="2" charset="0"/>
                <a:sym typeface="+mn-lt"/>
              </a:rPr>
              <a:t>King County</a:t>
            </a:r>
            <a:endParaRPr lang="en-GB" altLang="zh-CN" sz="4800" dirty="0">
              <a:solidFill>
                <a:schemeClr val="accent2"/>
              </a:solidFill>
              <a:latin typeface="Brush Script MT" panose="03060802040406070304" pitchFamily="66" charset="0"/>
              <a:ea typeface="字魂73号-江南手书" panose="00000500000000000000" pitchFamily="2" charset="-122"/>
              <a:cs typeface="MV Boli" panose="02000500030200090000" pitchFamily="2" charset="0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41256" y="676925"/>
            <a:ext cx="44969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accent2"/>
                </a:solidFill>
                <a:latin typeface="Brush Script MT" panose="03060802040406070304" pitchFamily="66" charset="0"/>
                <a:ea typeface="字魂73号-江南手书" panose="00000500000000000000" pitchFamily="2" charset="-122"/>
                <a:cs typeface="MV Boli" panose="02000500030200090000" pitchFamily="2" charset="0"/>
                <a:sym typeface="+mn-lt"/>
              </a:rPr>
              <a:t> </a:t>
            </a:r>
            <a:r>
              <a:rPr lang="en-US" altLang="zh-CN" sz="4800" dirty="0">
                <a:solidFill>
                  <a:srgbClr val="ED7D31"/>
                </a:solidFill>
                <a:latin typeface="Brush Script MT" panose="03060802040406070304" pitchFamily="66" charset="0"/>
                <a:ea typeface="字魂73号-江南手书" panose="00000500000000000000" pitchFamily="2" charset="-122"/>
                <a:cs typeface="MV Boli" panose="02000500030200090000" pitchFamily="2" charset="0"/>
                <a:sym typeface="+mn-lt"/>
              </a:rPr>
              <a:t>House</a:t>
            </a:r>
            <a:r>
              <a:rPr lang="en-US" altLang="zh-CN" sz="4800" dirty="0">
                <a:solidFill>
                  <a:schemeClr val="accent2"/>
                </a:solidFill>
                <a:latin typeface="Brush Script MT" panose="03060802040406070304" pitchFamily="66" charset="0"/>
                <a:ea typeface="字魂73号-江南手书" panose="00000500000000000000" pitchFamily="2" charset="-122"/>
                <a:cs typeface="MV Boli" panose="02000500030200090000" pitchFamily="2" charset="0"/>
                <a:sym typeface="+mn-lt"/>
              </a:rPr>
              <a:t> Sales</a:t>
            </a:r>
            <a:endParaRPr lang="en-GB" altLang="zh-CN" sz="4800" dirty="0">
              <a:solidFill>
                <a:schemeClr val="accent2"/>
              </a:solidFill>
              <a:latin typeface="Brush Script MT" panose="03060802040406070304" pitchFamily="66" charset="0"/>
              <a:ea typeface="字魂73号-江南手书" panose="00000500000000000000" pitchFamily="2" charset="-122"/>
              <a:cs typeface="MV Boli" panose="02000500030200090000" pitchFamily="2" charset="0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303E8A-A324-467E-A377-22BFA8EA56DE}"/>
              </a:ext>
            </a:extLst>
          </p:cNvPr>
          <p:cNvSpPr txBox="1"/>
          <p:nvPr/>
        </p:nvSpPr>
        <p:spPr>
          <a:xfrm>
            <a:off x="9704875" y="1634921"/>
            <a:ext cx="9409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感谢您的观看</a:t>
            </a:r>
            <a:endParaRPr lang="en-GB" altLang="zh-CN" sz="5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170" name="图形 158"/>
          <p:cNvGrpSpPr/>
          <p:nvPr/>
        </p:nvGrpSpPr>
        <p:grpSpPr>
          <a:xfrm rot="16200000" flipV="1">
            <a:off x="7214127" y="4145907"/>
            <a:ext cx="4024617" cy="45719"/>
            <a:chOff x="10296525" y="6410324"/>
            <a:chExt cx="1809967" cy="10055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1" name="任意多边形: 形状 170"/>
            <p:cNvSpPr/>
            <p:nvPr/>
          </p:nvSpPr>
          <p:spPr>
            <a:xfrm>
              <a:off x="10296525" y="6410324"/>
              <a:ext cx="1491547" cy="100553"/>
            </a:xfrm>
            <a:custGeom>
              <a:avLst/>
              <a:gdLst>
                <a:gd name="connsiteX0" fmla="*/ 0 w 1491547"/>
                <a:gd name="connsiteY0" fmla="*/ 0 h 100553"/>
                <a:gd name="connsiteX1" fmla="*/ 1491547 w 1491547"/>
                <a:gd name="connsiteY1" fmla="*/ 0 h 100553"/>
                <a:gd name="connsiteX2" fmla="*/ 1491547 w 1491547"/>
                <a:gd name="connsiteY2" fmla="*/ 100553 h 100553"/>
                <a:gd name="connsiteX3" fmla="*/ 0 w 1491547"/>
                <a:gd name="connsiteY3" fmla="*/ 100553 h 10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1547" h="100553">
                  <a:moveTo>
                    <a:pt x="0" y="0"/>
                  </a:moveTo>
                  <a:lnTo>
                    <a:pt x="1491547" y="0"/>
                  </a:lnTo>
                  <a:lnTo>
                    <a:pt x="1491547" y="100553"/>
                  </a:lnTo>
                  <a:lnTo>
                    <a:pt x="0" y="100553"/>
                  </a:lnTo>
                  <a:close/>
                </a:path>
              </a:pathLst>
            </a:custGeom>
            <a:grpFill/>
            <a:ln w="23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11852713" y="6410324"/>
              <a:ext cx="100553" cy="100553"/>
            </a:xfrm>
            <a:custGeom>
              <a:avLst/>
              <a:gdLst>
                <a:gd name="connsiteX0" fmla="*/ 0 w 100553"/>
                <a:gd name="connsiteY0" fmla="*/ 0 h 100553"/>
                <a:gd name="connsiteX1" fmla="*/ 100554 w 100553"/>
                <a:gd name="connsiteY1" fmla="*/ 0 h 100553"/>
                <a:gd name="connsiteX2" fmla="*/ 100554 w 100553"/>
                <a:gd name="connsiteY2" fmla="*/ 100553 h 100553"/>
                <a:gd name="connsiteX3" fmla="*/ 0 w 100553"/>
                <a:gd name="connsiteY3" fmla="*/ 100553 h 10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53" h="100553">
                  <a:moveTo>
                    <a:pt x="0" y="0"/>
                  </a:moveTo>
                  <a:lnTo>
                    <a:pt x="100554" y="0"/>
                  </a:lnTo>
                  <a:lnTo>
                    <a:pt x="100554" y="100553"/>
                  </a:lnTo>
                  <a:lnTo>
                    <a:pt x="0" y="100553"/>
                  </a:lnTo>
                  <a:close/>
                </a:path>
              </a:pathLst>
            </a:custGeom>
            <a:grpFill/>
            <a:ln w="23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12005938" y="6410324"/>
              <a:ext cx="100553" cy="100553"/>
            </a:xfrm>
            <a:custGeom>
              <a:avLst/>
              <a:gdLst>
                <a:gd name="connsiteX0" fmla="*/ 0 w 100553"/>
                <a:gd name="connsiteY0" fmla="*/ 0 h 100553"/>
                <a:gd name="connsiteX1" fmla="*/ 100554 w 100553"/>
                <a:gd name="connsiteY1" fmla="*/ 0 h 100553"/>
                <a:gd name="connsiteX2" fmla="*/ 100554 w 100553"/>
                <a:gd name="connsiteY2" fmla="*/ 100553 h 100553"/>
                <a:gd name="connsiteX3" fmla="*/ 0 w 100553"/>
                <a:gd name="connsiteY3" fmla="*/ 100553 h 10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553" h="100553">
                  <a:moveTo>
                    <a:pt x="0" y="0"/>
                  </a:moveTo>
                  <a:lnTo>
                    <a:pt x="100554" y="0"/>
                  </a:lnTo>
                  <a:lnTo>
                    <a:pt x="100554" y="100553"/>
                  </a:lnTo>
                  <a:lnTo>
                    <a:pt x="0" y="100553"/>
                  </a:lnTo>
                  <a:close/>
                </a:path>
              </a:pathLst>
            </a:custGeom>
            <a:grpFill/>
            <a:ln w="23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2B59600-3427-432E-AD17-AD74C62F1484}"/>
              </a:ext>
            </a:extLst>
          </p:cNvPr>
          <p:cNvSpPr/>
          <p:nvPr/>
        </p:nvSpPr>
        <p:spPr>
          <a:xfrm>
            <a:off x="3258521" y="2739652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EFD86D-AAF1-4B7C-AD62-3084160767F7}"/>
              </a:ext>
            </a:extLst>
          </p:cNvPr>
          <p:cNvSpPr txBox="1"/>
          <p:nvPr/>
        </p:nvSpPr>
        <p:spPr>
          <a:xfrm>
            <a:off x="247704" y="6066903"/>
            <a:ext cx="4925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By </a:t>
            </a:r>
          </a:p>
          <a:p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林恒基 李政萱 曹竞轩 董钦源 张雯丽 孙雨忱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D63338-129E-4F83-9056-97348A82A42B}"/>
              </a:ext>
            </a:extLst>
          </p:cNvPr>
          <p:cNvSpPr txBox="1"/>
          <p:nvPr/>
        </p:nvSpPr>
        <p:spPr>
          <a:xfrm>
            <a:off x="7864018" y="1634921"/>
            <a:ext cx="9409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欢迎批评指正</a:t>
            </a:r>
            <a:endParaRPr lang="en-GB" altLang="zh-CN" sz="5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2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7" grpId="0"/>
      <p:bldP spid="22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美国州县的划分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背景介绍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180F5F-725F-4C05-9A40-60CAE9F00325}"/>
              </a:ext>
            </a:extLst>
          </p:cNvPr>
          <p:cNvSpPr txBox="1"/>
          <p:nvPr/>
        </p:nvSpPr>
        <p:spPr>
          <a:xfrm>
            <a:off x="552451" y="1828012"/>
            <a:ext cx="3194794" cy="407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美国：州→县→区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2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金县（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2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ing 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2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ounty</a:t>
            </a:r>
            <a:r>
              <a:rPr lang="zh-CN" altLang="zh-CN" sz="2200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2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位于太平洋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海岸区的华盛顿州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西部，县都西雅图。县人口约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220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万人，是华盛顿州最大的县，也是美国第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大县。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E340CA-0AEB-42B9-91BE-B0EAF76C8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37" y="466672"/>
            <a:ext cx="7915663" cy="4212292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DE144BA6-AECA-4973-934C-8737878ADE51}"/>
              </a:ext>
            </a:extLst>
          </p:cNvPr>
          <p:cNvSpPr/>
          <p:nvPr/>
        </p:nvSpPr>
        <p:spPr>
          <a:xfrm>
            <a:off x="4276337" y="489707"/>
            <a:ext cx="1065353" cy="685854"/>
          </a:xfrm>
          <a:prstGeom prst="ellipse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AFE9948-ED92-4CFB-9B06-03BA5A236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64" y="2733639"/>
            <a:ext cx="4637536" cy="3657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美国房产价格情况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背景介绍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180F5F-725F-4C05-9A40-60CAE9F00325}"/>
              </a:ext>
            </a:extLst>
          </p:cNvPr>
          <p:cNvSpPr txBox="1"/>
          <p:nvPr/>
        </p:nvSpPr>
        <p:spPr>
          <a:xfrm>
            <a:off x="620432" y="1459800"/>
            <a:ext cx="6144616" cy="1559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房屋类型</a:t>
            </a:r>
            <a:r>
              <a:rPr lang="zh-CN" altLang="en-US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：以</a:t>
            </a:r>
            <a:r>
              <a:rPr lang="zh-CN" altLang="en-US" sz="2300" b="1" kern="10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别墅</a:t>
            </a:r>
            <a:r>
              <a:rPr lang="zh-CN" altLang="en-US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为主</a:t>
            </a:r>
            <a:endParaRPr lang="en-US" altLang="zh-CN" sz="2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抛开经济因素，房价的影响因素众多，与房产自身性质有关</a:t>
            </a:r>
            <a:endParaRPr lang="zh-CN" altLang="zh-CN" sz="2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8AB143-B86F-4BA3-9576-99961BD73E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9" b="2239"/>
          <a:stretch/>
        </p:blipFill>
        <p:spPr>
          <a:xfrm>
            <a:off x="1164657" y="3278643"/>
            <a:ext cx="5100784" cy="3367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753CD0-ECAC-4462-9ED1-8EB50B06F7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" t="8704" r="6410" b="11296"/>
          <a:stretch/>
        </p:blipFill>
        <p:spPr>
          <a:xfrm>
            <a:off x="7012401" y="1248427"/>
            <a:ext cx="4385912" cy="54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7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2AB15EB8-F605-4902-969B-2D82D1948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6" r="8504"/>
          <a:stretch/>
        </p:blipFill>
        <p:spPr>
          <a:xfrm>
            <a:off x="6250225" y="0"/>
            <a:ext cx="5941775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flipH="1">
            <a:off x="1955202" y="1648447"/>
            <a:ext cx="4835592" cy="148181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5992" y="1707304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02</a:t>
            </a:r>
            <a:endParaRPr kumimoji="1"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828845" y="2891141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rot="16200000">
            <a:off x="424654" y="3295333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28844" y="2891141"/>
            <a:ext cx="745437" cy="74543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25554" y="179963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数据说明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313C78-7066-492B-AA0B-EF217DCC6AC0}"/>
              </a:ext>
            </a:extLst>
          </p:cNvPr>
          <p:cNvSpPr txBox="1"/>
          <p:nvPr/>
        </p:nvSpPr>
        <p:spPr>
          <a:xfrm>
            <a:off x="2290655" y="3281448"/>
            <a:ext cx="2417650" cy="588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原始变量说明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671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原始变量说明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数据说明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180F5F-725F-4C05-9A40-60CAE9F00325}"/>
              </a:ext>
            </a:extLst>
          </p:cNvPr>
          <p:cNvSpPr txBox="1"/>
          <p:nvPr/>
        </p:nvSpPr>
        <p:spPr>
          <a:xfrm>
            <a:off x="495300" y="1345187"/>
            <a:ext cx="10857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数据来源：</a:t>
            </a:r>
            <a:r>
              <a:rPr lang="en-US" altLang="zh-CN" sz="2000" b="1" i="0" u="none" strike="noStrike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House Sales in King County, USA</a:t>
            </a:r>
            <a:r>
              <a:rPr lang="en-US" altLang="zh-CN" sz="2000" b="1" i="0" dirty="0">
                <a:solidFill>
                  <a:srgbClr val="ED7D3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(Kaggle</a:t>
            </a:r>
            <a:r>
              <a:rPr lang="en-US" altLang="zh-CN" sz="2000" b="1" dirty="0">
                <a:solidFill>
                  <a:srgbClr val="ED7D3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，其中包括了金县从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2014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月到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2015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月的</a:t>
            </a:r>
            <a:r>
              <a:rPr lang="en-US" altLang="zh-CN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5067</a:t>
            </a:r>
            <a:r>
              <a:rPr lang="zh-CN" altLang="en-US" sz="2000" b="0" i="0" dirty="0">
                <a:solidFill>
                  <a:srgbClr val="2C3E5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条房屋销售数据。</a:t>
            </a: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2FB82BBF-2251-4393-9FB4-BD802FFBA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64411"/>
              </p:ext>
            </p:extLst>
          </p:nvPr>
        </p:nvGraphicFramePr>
        <p:xfrm>
          <a:off x="495300" y="2166722"/>
          <a:ext cx="11201399" cy="429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1694">
                  <a:extLst>
                    <a:ext uri="{9D8B030D-6E8A-4147-A177-3AD203B41FA5}">
                      <a16:colId xmlns:a16="http://schemas.microsoft.com/office/drawing/2014/main" val="407397936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226354843"/>
                    </a:ext>
                  </a:extLst>
                </a:gridCol>
                <a:gridCol w="3514725">
                  <a:extLst>
                    <a:ext uri="{9D8B030D-6E8A-4147-A177-3AD203B41FA5}">
                      <a16:colId xmlns:a16="http://schemas.microsoft.com/office/drawing/2014/main" val="2314555083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148655899"/>
                    </a:ext>
                  </a:extLst>
                </a:gridCol>
                <a:gridCol w="3030255">
                  <a:extLst>
                    <a:ext uri="{9D8B030D-6E8A-4147-A177-3AD203B41FA5}">
                      <a16:colId xmlns:a16="http://schemas.microsoft.com/office/drawing/2014/main" val="3458796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</a:t>
                      </a:r>
                      <a:r>
                        <a:rPr lang="zh-CN" altLang="en-US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量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变量名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详细说明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取值范围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2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因变量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销售价格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房产的销售价格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80000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1500000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（单位：美元）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45284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自变量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销售时间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房产被售出的具体时间（精确到日）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20140502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20150527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1954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zh-CN" altLang="en-US" sz="17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自变量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卧室数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房产的卧室数量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含异常值，绝大部分取值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1389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浴室数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房产的浴室数量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0.5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5.5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0.5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代表卧室旁附带的浴室（只有马桶没有淋浴设施）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3731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居住面积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房产的室内面积（地上加地下）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370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5635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（单位：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平方英尺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5910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土地面积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房产附带的土地面积，如花园、车库、耕地等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520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1651359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（单位：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平方英尺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绝大部分取值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520~10000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5489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楼层数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房产的楼层数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3.5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（单位：层）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0.5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代表阁楼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4459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是否海景房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房产是否是海景房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定性变量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54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19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0432" y="279115"/>
            <a:ext cx="3580234" cy="66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原始变量说明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32" y="924946"/>
            <a:ext cx="344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数据说明</a:t>
            </a:r>
          </a:p>
        </p:txBody>
      </p:sp>
      <p:sp>
        <p:nvSpPr>
          <p:cNvPr id="11" name="矩形 10"/>
          <p:cNvSpPr/>
          <p:nvPr/>
        </p:nvSpPr>
        <p:spPr>
          <a:xfrm>
            <a:off x="414592" y="398678"/>
            <a:ext cx="71184" cy="9748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2FB82BBF-2251-4393-9FB4-BD802FFBA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377088"/>
              </p:ext>
            </p:extLst>
          </p:nvPr>
        </p:nvGraphicFramePr>
        <p:xfrm>
          <a:off x="620432" y="1494013"/>
          <a:ext cx="10934700" cy="519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407397936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226354843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314555083"/>
                    </a:ext>
                  </a:extLst>
                </a:gridCol>
                <a:gridCol w="3324225">
                  <a:extLst>
                    <a:ext uri="{9D8B030D-6E8A-4147-A177-3AD203B41FA5}">
                      <a16:colId xmlns:a16="http://schemas.microsoft.com/office/drawing/2014/main" val="2148655899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458796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</a:t>
                      </a:r>
                      <a:r>
                        <a:rPr lang="zh-CN" altLang="en-US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量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变量名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详细说明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取值范围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22683"/>
                  </a:ext>
                </a:extLst>
              </a:tr>
              <a:tr h="370840">
                <a:tc rowSpan="9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自变量</a:t>
                      </a:r>
                    </a:p>
                  </a:txBody>
                  <a:tcPr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视野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房产的视野等级，即房周围的景色是否好看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，数值越高代表视野越好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7309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成色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房产的成色，即“几成新”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5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，数值越高代表成色越新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880456"/>
                  </a:ext>
                </a:extLst>
              </a:tr>
              <a:tr h="788682">
                <a:tc vMerge="1">
                  <a:txBody>
                    <a:bodyPr/>
                    <a:lstStyle/>
                    <a:p>
                      <a:pPr algn="ctr"/>
                      <a:endParaRPr lang="zh-CN" altLang="en-US" sz="17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建筑设计水平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房产的建筑设计水平，由专家审定，评判标准包括如房间结构的划分、窗户的朝向等是否合理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13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，数值越高代表建筑设计水平越高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45284"/>
                  </a:ext>
                </a:extLst>
              </a:tr>
              <a:tr h="6008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地下建筑面积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房产地下部分的面积，即地下室面积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4820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（单位：平方英尺）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没有地下室则为</a:t>
                      </a:r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1700" b="0" i="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7085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建筑年份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房产的建筑年份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1900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（单位：年）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1389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翻修年份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房产的翻修年份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2015</a:t>
                      </a:r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（单位：年）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未翻修过则为</a:t>
                      </a:r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0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3731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邮编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房产所处地区的邮编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98001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98199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5910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纬度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房产所处的纬度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47.1896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47.7776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（单位：度）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维度北纬为正，南纬为负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5489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7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经度</a:t>
                      </a:r>
                      <a:endParaRPr lang="zh-CN" altLang="en-US" sz="18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房产所处的经度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-122.512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～</a:t>
                      </a:r>
                      <a:r>
                        <a:rPr lang="en-US" altLang="zh-CN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-121.319</a:t>
                      </a:r>
                      <a:r>
                        <a:rPr lang="zh-CN" altLang="en-US" sz="1700" b="0" i="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（单位：度）</a:t>
                      </a:r>
                      <a:endParaRPr lang="zh-CN" altLang="en-US" sz="17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经度东经为正，西经为负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44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91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2AB15EB8-F605-4902-969B-2D82D1948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6" r="8504"/>
          <a:stretch/>
        </p:blipFill>
        <p:spPr>
          <a:xfrm>
            <a:off x="6250225" y="0"/>
            <a:ext cx="5941775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flipH="1">
            <a:off x="1955202" y="1648447"/>
            <a:ext cx="4835592" cy="148181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5992" y="1707304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03</a:t>
            </a:r>
            <a:endParaRPr kumimoji="1"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828845" y="2891141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rot="16200000">
            <a:off x="424654" y="3295333"/>
            <a:ext cx="808383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828844" y="2891141"/>
            <a:ext cx="745437" cy="74543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25554" y="1799638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数据预处理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6313C78-7066-492B-AA0B-EF217DCC6AC0}"/>
              </a:ext>
            </a:extLst>
          </p:cNvPr>
          <p:cNvSpPr txBox="1"/>
          <p:nvPr/>
        </p:nvSpPr>
        <p:spPr>
          <a:xfrm>
            <a:off x="2290655" y="3281448"/>
            <a:ext cx="2627642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数据清洗与处理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衍生变量构建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最终数据集展示</a:t>
            </a:r>
          </a:p>
        </p:txBody>
      </p:sp>
    </p:spTree>
    <p:extLst>
      <p:ext uri="{BB962C8B-B14F-4D97-AF65-F5344CB8AC3E}">
        <p14:creationId xmlns:p14="http://schemas.microsoft.com/office/powerpoint/2010/main" val="41912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2301</Words>
  <Application>Microsoft Office PowerPoint</Application>
  <PresentationFormat>宽屏</PresentationFormat>
  <Paragraphs>583</Paragraphs>
  <Slides>30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等线</vt:lpstr>
      <vt:lpstr>等线 Light</vt:lpstr>
      <vt:lpstr>汉仪中宋简</vt:lpstr>
      <vt:lpstr>华文行楷</vt:lpstr>
      <vt:lpstr>华文中宋</vt:lpstr>
      <vt:lpstr>宋体</vt:lpstr>
      <vt:lpstr>微软雅黑</vt:lpstr>
      <vt:lpstr>字魂73号-江南手书</vt:lpstr>
      <vt:lpstr>Agency FB</vt:lpstr>
      <vt:lpstr>Arial</vt:lpstr>
      <vt:lpstr>Brush Script MT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稻壳</dc:creator>
  <cp:lastModifiedBy>林 晚晴</cp:lastModifiedBy>
  <cp:revision>220</cp:revision>
  <dcterms:created xsi:type="dcterms:W3CDTF">2020-10-05T09:46:00Z</dcterms:created>
  <dcterms:modified xsi:type="dcterms:W3CDTF">2021-01-11T12:21:18Z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